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3" r:id="rId6"/>
    <p:sldId id="262" r:id="rId7"/>
    <p:sldId id="269" r:id="rId8"/>
    <p:sldId id="266" r:id="rId9"/>
    <p:sldId id="258" r:id="rId10"/>
    <p:sldId id="268" r:id="rId11"/>
    <p:sldId id="267" r:id="rId12"/>
    <p:sldId id="264" r:id="rId13"/>
    <p:sldId id="265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D2D"/>
    <a:srgbClr val="F40A4D"/>
    <a:srgbClr val="EF2DB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>
      <p:cViewPr varScale="1">
        <p:scale>
          <a:sx n="87" d="100"/>
          <a:sy n="87" d="100"/>
        </p:scale>
        <p:origin x="-96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6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C8311-88BD-4066-89F0-94FD6CECFE14}" type="datetimeFigureOut">
              <a:rPr lang="cs-CZ" smtClean="0"/>
              <a:pPr/>
              <a:t>13.6.2013</a:t>
            </a:fld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12FB6-461E-42A9-8DCC-834648613FA2}" type="slidenum">
              <a:rPr lang="cs-CZ" smtClean="0"/>
              <a:pPr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Der%20er%20et%20yndigt%20land%20-%20Danish%20National%20Anthem.mp3" TargetMode="Externa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www.cojeco.cz/attach/image/max/70/123f/70123fc6ed2ad14cb7f2018e9bc0c6d0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9868" cy="6858000"/>
          </a:xfrm>
          <a:prstGeom prst="rect">
            <a:avLst/>
          </a:prstGeom>
          <a:noFill/>
          <a:effectLst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11560" y="2492896"/>
            <a:ext cx="7772400" cy="1470025"/>
          </a:xfrm>
        </p:spPr>
        <p:txBody>
          <a:bodyPr>
            <a:prstTxWarp prst="textCanUp">
              <a:avLst/>
            </a:prstTxWarp>
            <a:normAutofit/>
          </a:bodyPr>
          <a:lstStyle/>
          <a:p>
            <a:r>
              <a:rPr lang="cs-CZ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rgbClr val="00B0F0">
                        <a:shade val="30000"/>
                        <a:satMod val="115000"/>
                      </a:srgbClr>
                    </a:gs>
                    <a:gs pos="50000">
                      <a:srgbClr val="00B0F0">
                        <a:shade val="67500"/>
                        <a:satMod val="115000"/>
                      </a:srgbClr>
                    </a:gs>
                    <a:gs pos="100000">
                      <a:srgbClr val="00B0F0">
                        <a:shade val="100000"/>
                        <a:satMod val="115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Dánsko</a:t>
            </a:r>
            <a:endParaRPr lang="cs-CZ" sz="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 flip="none" rotWithShape="1">
                <a:gsLst>
                  <a:gs pos="0">
                    <a:srgbClr val="00B0F0">
                      <a:shade val="30000"/>
                      <a:satMod val="115000"/>
                    </a:srgbClr>
                  </a:gs>
                  <a:gs pos="50000">
                    <a:srgbClr val="00B0F0">
                      <a:shade val="67500"/>
                      <a:satMod val="115000"/>
                    </a:srgbClr>
                  </a:gs>
                  <a:gs pos="100000">
                    <a:srgbClr val="00B0F0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 rot="10800000" flipH="1" flipV="1">
            <a:off x="2743200" y="4365104"/>
            <a:ext cx="6400800" cy="1752600"/>
          </a:xfrm>
        </p:spPr>
        <p:txBody>
          <a:bodyPr>
            <a:normAutofit/>
          </a:bodyPr>
          <a:lstStyle/>
          <a:p>
            <a:r>
              <a:rPr lang="cs-CZ" sz="66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Státní zřízení</a:t>
            </a:r>
            <a:endParaRPr lang="cs-CZ" sz="66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Státní zřízení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Nejstarší království Evropy</a:t>
            </a:r>
          </a:p>
          <a:p>
            <a:r>
              <a:rPr lang="cs-CZ" dirty="0" smtClean="0"/>
              <a:t>Počátky v 9. století</a:t>
            </a:r>
          </a:p>
          <a:p>
            <a:r>
              <a:rPr lang="cs-CZ" dirty="0" smtClean="0"/>
              <a:t>Konstituční monarchie</a:t>
            </a:r>
            <a:endParaRPr lang="cs-CZ" dirty="0"/>
          </a:p>
        </p:txBody>
      </p:sp>
      <p:pic>
        <p:nvPicPr>
          <p:cNvPr id="5" name="Obrázek 4" descr="280px-Danish_Crown_Regalia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423000">
            <a:off x="5036402" y="2342767"/>
            <a:ext cx="2667000" cy="4124325"/>
          </a:xfrm>
          <a:prstGeom prst="roundRect">
            <a:avLst>
              <a:gd name="adj" fmla="val 24214"/>
            </a:avLst>
          </a:prstGeom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Vláda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čele státu stojí král/královna.</a:t>
            </a:r>
          </a:p>
          <a:p>
            <a:r>
              <a:rPr lang="cs-CZ" dirty="0" smtClean="0"/>
              <a:t>Zákonodárnou moc má jednokomorový parlament.</a:t>
            </a:r>
          </a:p>
          <a:p>
            <a:r>
              <a:rPr lang="cs-CZ" dirty="0" smtClean="0"/>
              <a:t>Moc výkonná je v rukou ministerského předsedy.</a:t>
            </a:r>
          </a:p>
          <a:p>
            <a:endParaRPr lang="cs-CZ" dirty="0"/>
          </a:p>
        </p:txBody>
      </p:sp>
      <p:pic>
        <p:nvPicPr>
          <p:cNvPr id="10242" name="Picture 2" descr="Soubor:Thorning-Schmid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933056"/>
            <a:ext cx="2086769" cy="2711442"/>
          </a:xfrm>
          <a:prstGeom prst="ellipse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</p:pic>
      <p:sp>
        <p:nvSpPr>
          <p:cNvPr id="5" name="TextovéPole 4"/>
          <p:cNvSpPr txBox="1"/>
          <p:nvPr/>
        </p:nvSpPr>
        <p:spPr>
          <a:xfrm>
            <a:off x="5292080" y="501317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←</a:t>
            </a:r>
            <a:r>
              <a:rPr lang="cs-CZ" u="sng" dirty="0" err="1" smtClean="0"/>
              <a:t>Helle</a:t>
            </a:r>
            <a:r>
              <a:rPr lang="cs-CZ" u="sng" dirty="0" smtClean="0"/>
              <a:t> </a:t>
            </a:r>
            <a:r>
              <a:rPr lang="cs-CZ" u="sng" dirty="0" err="1" smtClean="0"/>
              <a:t>Thorningová</a:t>
            </a:r>
            <a:r>
              <a:rPr lang="cs-CZ" u="sng" dirty="0" smtClean="0"/>
              <a:t>-Schmidtová</a:t>
            </a:r>
            <a:endParaRPr lang="cs-CZ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1" build="p"/>
      <p:bldP spid="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promonarchii.cz/images/stories/znaky/Dansk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708920"/>
            <a:ext cx="3322340" cy="3940295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Současný panovník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Královna Markéta II.</a:t>
            </a:r>
          </a:p>
          <a:p>
            <a:r>
              <a:rPr lang="cs-CZ" dirty="0" smtClean="0"/>
              <a:t>16. dubna 1940</a:t>
            </a:r>
            <a:endParaRPr lang="cs-CZ" dirty="0"/>
          </a:p>
        </p:txBody>
      </p:sp>
      <p:pic>
        <p:nvPicPr>
          <p:cNvPr id="8194" name="Picture 2" descr="http://kodan.poznej.com/files/margareth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500174"/>
            <a:ext cx="2928958" cy="34659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25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25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Parlament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Jednokomorový</a:t>
            </a:r>
          </a:p>
          <a:p>
            <a:r>
              <a:rPr lang="cs-CZ" dirty="0" smtClean="0"/>
              <a:t>Nazývá se </a:t>
            </a:r>
            <a:r>
              <a:rPr lang="cs-CZ" dirty="0" err="1" smtClean="0"/>
              <a:t>Folketing</a:t>
            </a:r>
            <a:r>
              <a:rPr lang="cs-CZ" dirty="0" smtClean="0"/>
              <a:t>.</a:t>
            </a:r>
          </a:p>
          <a:p>
            <a:r>
              <a:rPr lang="cs-CZ" dirty="0" smtClean="0"/>
              <a:t>Každé 4 roky se volí noví členové.</a:t>
            </a:r>
          </a:p>
          <a:p>
            <a:r>
              <a:rPr lang="cs-CZ" dirty="0" smtClean="0"/>
              <a:t>Skládá se ze 179 poslanců.</a:t>
            </a:r>
          </a:p>
          <a:p>
            <a:r>
              <a:rPr lang="cs-CZ" dirty="0" smtClean="0"/>
              <a:t>V čele stojí ministerský předseda, který je volen králem.</a:t>
            </a:r>
            <a:endParaRPr lang="cs-CZ" dirty="0"/>
          </a:p>
        </p:txBody>
      </p:sp>
      <p:pic>
        <p:nvPicPr>
          <p:cNvPr id="6146" name="Picture 2" descr="http://farm9.staticflickr.com/8504/8361831187_7f7deec6e3_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14307">
            <a:off x="6017621" y="1109220"/>
            <a:ext cx="2898371" cy="1829597"/>
          </a:xfrm>
          <a:prstGeom prst="round2SameRect">
            <a:avLst/>
          </a:prstGeom>
          <a:noFill/>
          <a:ln>
            <a:solidFill>
              <a:srgbClr val="FF2D2D"/>
            </a:solidFill>
            <a:prstDash val="lgDashDotDot"/>
          </a:ln>
          <a:effectLst>
            <a:reflection blurRad="6350" stA="50000" endA="300" endPos="55000" dir="5400000" sy="-100000" algn="bl" rotWithShape="0"/>
          </a:effectLst>
        </p:spPr>
      </p:pic>
      <p:pic>
        <p:nvPicPr>
          <p:cNvPr id="6148" name="Picture 4" descr="http://t2.gstatic.com/images?q=tbn:ANd9GcTX1-_bYzqBnk2Y2KgZK8yoiJdi8OfrMtbXG7eiEGG0_tpbWtQ86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797152"/>
            <a:ext cx="3000375" cy="15240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Historie vlády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Dánská monarchie má tisíciletou tradici.</a:t>
            </a:r>
          </a:p>
          <a:p>
            <a:r>
              <a:rPr lang="cs-CZ" dirty="0" smtClean="0"/>
              <a:t>V 10. století král </a:t>
            </a:r>
            <a:r>
              <a:rPr lang="cs-CZ" dirty="0" err="1" smtClean="0"/>
              <a:t>Harald</a:t>
            </a:r>
            <a:r>
              <a:rPr lang="cs-CZ" dirty="0" smtClean="0"/>
              <a:t> </a:t>
            </a:r>
            <a:r>
              <a:rPr lang="cs-CZ" dirty="0" err="1" smtClean="0"/>
              <a:t>Modrozub</a:t>
            </a:r>
            <a:r>
              <a:rPr lang="cs-CZ" dirty="0" smtClean="0"/>
              <a:t> sjednotil menší státečky. </a:t>
            </a:r>
          </a:p>
          <a:p>
            <a:r>
              <a:rPr lang="cs-CZ" dirty="0" smtClean="0"/>
              <a:t>Roku 1448 přešlo následnictví Dánského trůnu na rod Oldenburský, který vládne Dánsku dodnes.</a:t>
            </a:r>
          </a:p>
          <a:p>
            <a:r>
              <a:rPr lang="cs-CZ" dirty="0" smtClean="0"/>
              <a:t>V roce 1849 přijalo Dánsko ústavu a stalo se konstituční monarchií.</a:t>
            </a:r>
          </a:p>
          <a:p>
            <a:r>
              <a:rPr lang="cs-CZ" dirty="0" smtClean="0"/>
              <a:t>Roku 1953 byl upraven nástupnický řád, aby bylo opět umožněno ženám nastoupit na trůn. Díky této úpravě mohla roku 1972 nastoupit současná královna.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naivnidivadlo.cz/foto/repertoar/237/foto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556792"/>
            <a:ext cx="4331308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ovéPole 2"/>
          <p:cNvSpPr txBox="1"/>
          <p:nvPr/>
        </p:nvSpPr>
        <p:spPr>
          <a:xfrm>
            <a:off x="755576" y="548680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800" dirty="0" err="1" smtClean="0"/>
              <a:t>Zemího</a:t>
            </a:r>
            <a:r>
              <a:rPr lang="cs-CZ" sz="2800" dirty="0" smtClean="0"/>
              <a:t> </a:t>
            </a:r>
            <a:r>
              <a:rPr lang="cs-CZ" sz="2800" dirty="0" err="1" smtClean="0"/>
              <a:t>Harald</a:t>
            </a:r>
            <a:r>
              <a:rPr lang="cs-CZ" sz="2800" dirty="0" smtClean="0"/>
              <a:t> </a:t>
            </a:r>
            <a:r>
              <a:rPr lang="cs-CZ" sz="2800" dirty="0" err="1" smtClean="0"/>
              <a:t>Modrozub</a:t>
            </a:r>
            <a:r>
              <a:rPr lang="cs-CZ" sz="2800" dirty="0" smtClean="0"/>
              <a:t> (</a:t>
            </a:r>
            <a:r>
              <a:rPr lang="cs-CZ" sz="2800" dirty="0" err="1" smtClean="0"/>
              <a:t>zme</a:t>
            </a:r>
            <a:r>
              <a:rPr lang="cs-CZ" sz="2800" dirty="0" smtClean="0"/>
              <a:t> </a:t>
            </a:r>
            <a:r>
              <a:rPr lang="cs-CZ" sz="2800" dirty="0" err="1" smtClean="0"/>
              <a:t>lepčí</a:t>
            </a:r>
            <a:r>
              <a:rPr lang="cs-CZ" sz="2800" dirty="0" smtClean="0"/>
              <a:t> </a:t>
            </a:r>
            <a:r>
              <a:rPr lang="cs-CZ" sz="2800" dirty="0" err="1" smtClean="0"/>
              <a:t>neš</a:t>
            </a:r>
            <a:r>
              <a:rPr lang="cs-CZ" sz="2800" dirty="0" smtClean="0"/>
              <a:t> </a:t>
            </a:r>
            <a:r>
              <a:rPr lang="cs-CZ" sz="2800" dirty="0" err="1" smtClean="0"/>
              <a:t>vi</a:t>
            </a:r>
            <a:r>
              <a:rPr lang="cs-CZ" sz="2800" dirty="0" smtClean="0"/>
              <a:t>: </a:t>
            </a:r>
            <a:r>
              <a:rPr lang="cs-CZ" sz="2800" dirty="0" err="1" smtClean="0"/>
              <a:t>pyže</a:t>
            </a:r>
            <a:r>
              <a:rPr lang="cs-CZ" sz="2800" dirty="0" smtClean="0"/>
              <a:t> </a:t>
            </a:r>
            <a:r>
              <a:rPr lang="cs-CZ" sz="2800" dirty="0" err="1" smtClean="0"/>
              <a:t>Zemyx</a:t>
            </a:r>
            <a:r>
              <a:rPr lang="cs-CZ" sz="2800" dirty="0" smtClean="0"/>
              <a:t>) </a:t>
            </a:r>
            <a:r>
              <a:rPr lang="cs-CZ" sz="2800" dirty="0" err="1" smtClean="0"/>
              <a:t>hyhyhyhyhyhy</a:t>
            </a:r>
            <a:r>
              <a:rPr lang="cs-CZ" sz="2800" dirty="0" smtClean="0"/>
              <a:t> XP</a:t>
            </a:r>
            <a:endParaRPr lang="cs-CZ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Sídlo monarchie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 err="1" smtClean="0">
                <a:ln w="18415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rgbClr val="FFFFFF"/>
                </a:solidFill>
              </a:rPr>
              <a:t>Amalienborg</a:t>
            </a:r>
            <a:endParaRPr lang="cs-CZ" u="sng" dirty="0" smtClean="0">
              <a:ln w="18415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rgbClr val="FFFFFF"/>
              </a:solidFill>
            </a:endParaRPr>
          </a:p>
          <a:p>
            <a:pPr lvl="4"/>
            <a:r>
              <a:rPr lang="cs-CZ" dirty="0" smtClean="0"/>
              <a:t>Nachází se v Kodani poblíž moře</a:t>
            </a:r>
          </a:p>
          <a:p>
            <a:pPr lvl="4"/>
            <a:r>
              <a:rPr lang="cs-CZ" dirty="0" smtClean="0"/>
              <a:t>V současné době je obýván Markétou II. a její rodinou.</a:t>
            </a:r>
          </a:p>
          <a:p>
            <a:pPr lvl="4"/>
            <a:r>
              <a:rPr lang="cs-CZ" dirty="0" smtClean="0"/>
              <a:t>Skládá se ze čtyř budov postavených v rokokovém slohu.</a:t>
            </a:r>
          </a:p>
          <a:p>
            <a:pPr lvl="4"/>
            <a:endParaRPr lang="cs-CZ" dirty="0" smtClean="0"/>
          </a:p>
        </p:txBody>
      </p:sp>
      <p:pic>
        <p:nvPicPr>
          <p:cNvPr id="7172" name="Picture 4" descr="http://www.toptenz.net/wp-content/uploads/2013/04/amalienborg-cast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21399">
            <a:off x="2040912" y="3453983"/>
            <a:ext cx="4805464" cy="3195634"/>
          </a:xfrm>
          <a:prstGeom prst="roundRect">
            <a:avLst/>
          </a:prstGeom>
          <a:noFill/>
          <a:ln w="28575">
            <a:solidFill>
              <a:srgbClr val="FF2D2D"/>
            </a:solidFill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Symboly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Hymna</a:t>
            </a:r>
          </a:p>
          <a:p>
            <a:r>
              <a:rPr lang="cs-CZ" dirty="0" smtClean="0"/>
              <a:t>Velký státní znak (pouze na královském dvoře a v parlamentu)</a:t>
            </a:r>
          </a:p>
          <a:p>
            <a:r>
              <a:rPr lang="cs-CZ" dirty="0" smtClean="0"/>
              <a:t>Malý státní znak</a:t>
            </a:r>
            <a:endParaRPr lang="cs-CZ" dirty="0"/>
          </a:p>
        </p:txBody>
      </p:sp>
      <p:pic>
        <p:nvPicPr>
          <p:cNvPr id="5122" name="Picture 2" descr="http://upload.wikimedia.org/wikipedia/commons/thumb/c/c6/National_Coat_of_arms_of_Denmark.svg/220px-National_Coat_of_arms_of_Denmark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852936"/>
            <a:ext cx="2095500" cy="3667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Hymna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" name="Der er et yndigt land - Danish National Anthem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57158" y="6143644"/>
            <a:ext cx="581028" cy="439696"/>
          </a:xfrm>
          <a:prstGeom prst="rect">
            <a:avLst/>
          </a:prstGeom>
        </p:spPr>
      </p:pic>
      <p:pic>
        <p:nvPicPr>
          <p:cNvPr id="1026" name="Picture 2" descr="Soubor:Nuty do det er et yndigt land ubt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819622">
            <a:off x="769531" y="1744099"/>
            <a:ext cx="3366933" cy="3707340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7" name="TextovéPole 6"/>
          <p:cNvSpPr txBox="1"/>
          <p:nvPr/>
        </p:nvSpPr>
        <p:spPr>
          <a:xfrm>
            <a:off x="4788024" y="1340768"/>
            <a:ext cx="38884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b="1" dirty="0" smtClean="0"/>
              <a:t>Je taková krásná země</a:t>
            </a:r>
            <a:endParaRPr lang="cs-CZ" sz="1600" dirty="0" smtClean="0"/>
          </a:p>
          <a:p>
            <a:pPr marL="342900" indent="-342900">
              <a:buAutoNum type="arabicPeriod"/>
            </a:pPr>
            <a:r>
              <a:rPr lang="cs-CZ" sz="1600" dirty="0" smtClean="0"/>
              <a:t>Je taková krásná země stojí s rozložitými buky |: na slaném břehu východního moře :| Její údolí s pahorky mírně spadajícími, její staré jméno je Dánsko, |: a to je </a:t>
            </a:r>
            <a:r>
              <a:rPr lang="cs-CZ" sz="1600" dirty="0" err="1" smtClean="0"/>
              <a:t>Frejina</a:t>
            </a:r>
            <a:r>
              <a:rPr lang="cs-CZ" sz="1600" dirty="0" smtClean="0"/>
              <a:t> síň :| </a:t>
            </a:r>
          </a:p>
          <a:p>
            <a:pPr marL="342900" indent="-342900">
              <a:buAutoNum type="arabicPeriod"/>
            </a:pPr>
            <a:r>
              <a:rPr lang="cs-CZ" sz="1600" dirty="0" smtClean="0"/>
              <a:t>Tu </a:t>
            </a:r>
            <a:r>
              <a:rPr lang="cs-CZ" sz="1600" dirty="0" smtClean="0"/>
              <a:t>za dávných časů ozbrojení válečníci odpočívali |: mezi svými krvavými boji :| A pak šli na proti nepříteli Dnes jejich kosti |: odpočívají v kamenných mohylách :|</a:t>
            </a:r>
          </a:p>
          <a:p>
            <a:pPr marL="342900" indent="-342900">
              <a:buAutoNum type="arabicPeriod"/>
            </a:pPr>
            <a:r>
              <a:rPr lang="cs-CZ" sz="1600" dirty="0" smtClean="0"/>
              <a:t>Ta </a:t>
            </a:r>
            <a:r>
              <a:rPr lang="cs-CZ" sz="1600" dirty="0" smtClean="0"/>
              <a:t>země je stále krásná, protože mořské vlny jsou tak modré, |: a listoví zůstává tak zelené. :| A urozené ženy, krásné dívky, a muži a bystří mládenci |: obývají dánské ostrovy :| </a:t>
            </a:r>
          </a:p>
          <a:p>
            <a:pPr marL="342900" indent="-342900">
              <a:buAutoNum type="arabicPeriod"/>
            </a:pPr>
            <a:r>
              <a:rPr lang="cs-CZ" sz="1600" dirty="0" smtClean="0"/>
              <a:t>Ať </a:t>
            </a:r>
            <a:r>
              <a:rPr lang="cs-CZ" sz="1600" dirty="0" smtClean="0"/>
              <a:t>žije král a vlast! Ať žije každý Dán, |: který dělá, co jen svede! :| Naše staré Dánsko bude existovat, dokud se koruny buků budou odrážet |: na vrcholcích modrých vln. :|</a:t>
            </a:r>
            <a:endParaRPr lang="cs-CZ" sz="16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600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Měna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074" name="Picture 2" descr="http://img.ihned.cz/attachment.php/160/43000160/xUtajwQSei3OKpEPcm9JFIhqH8d7yG5o/danska_koruna_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211538"/>
            <a:ext cx="6552728" cy="43903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Oh</a:t>
            </a:r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cs-CZ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dia</a:t>
            </a:r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Zdroje </a:t>
            </a:r>
            <a:r>
              <a:rPr lang="cs-CZ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bro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http://dansko.orbion.cz/stat/pruvodce/statni-zrizeni-1154/</a:t>
            </a:r>
          </a:p>
          <a:p>
            <a:r>
              <a:rPr lang="cs-CZ" dirty="0" smtClean="0"/>
              <a:t>http://www.</a:t>
            </a:r>
            <a:r>
              <a:rPr lang="cs-CZ" dirty="0" err="1" smtClean="0"/>
              <a:t>google.cz</a:t>
            </a:r>
            <a:r>
              <a:rPr lang="cs-CZ" dirty="0" smtClean="0"/>
              <a:t>/</a:t>
            </a:r>
          </a:p>
          <a:p>
            <a:r>
              <a:rPr lang="cs-CZ" dirty="0" smtClean="0"/>
              <a:t>http://cs.wikipedia.org/wiki/D%C3%A1nsko</a:t>
            </a:r>
          </a:p>
          <a:p>
            <a:r>
              <a:rPr lang="cs-CZ" dirty="0" smtClean="0"/>
              <a:t>http://cs.wikipedia.org/wiki/Der_er_et_Yndigt_Land</a:t>
            </a:r>
          </a:p>
          <a:p>
            <a:r>
              <a:rPr lang="cs-CZ" dirty="0" smtClean="0"/>
              <a:t>http://www.</a:t>
            </a:r>
            <a:r>
              <a:rPr lang="cs-CZ" dirty="0" err="1" smtClean="0"/>
              <a:t>promonarchii.cz</a:t>
            </a:r>
            <a:r>
              <a:rPr lang="cs-CZ" dirty="0" smtClean="0"/>
              <a:t>/index.</a:t>
            </a:r>
            <a:r>
              <a:rPr lang="cs-CZ" dirty="0" err="1" smtClean="0"/>
              <a:t>php</a:t>
            </a:r>
            <a:r>
              <a:rPr lang="cs-CZ" dirty="0" smtClean="0"/>
              <a:t>/</a:t>
            </a:r>
            <a:r>
              <a:rPr lang="cs-CZ" dirty="0" err="1" smtClean="0"/>
              <a:t>soucasne</a:t>
            </a:r>
            <a:r>
              <a:rPr lang="cs-CZ" dirty="0" smtClean="0"/>
              <a:t>-monarchie/60-</a:t>
            </a:r>
            <a:r>
              <a:rPr lang="cs-CZ" dirty="0" err="1" smtClean="0"/>
              <a:t>danske</a:t>
            </a:r>
            <a:r>
              <a:rPr lang="cs-CZ" dirty="0" smtClean="0"/>
              <a:t>-</a:t>
            </a:r>
            <a:r>
              <a:rPr lang="cs-CZ" dirty="0" err="1" smtClean="0"/>
              <a:t>kralovstvi</a:t>
            </a:r>
            <a:endParaRPr lang="cs-CZ" dirty="0" smtClean="0"/>
          </a:p>
          <a:p>
            <a:r>
              <a:rPr lang="cs-CZ" dirty="0" smtClean="0"/>
              <a:t>http://sk.wikipedia.org/wiki/D%C3%A1nsko</a:t>
            </a: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tvůrci</a:t>
            </a:r>
            <a:endParaRPr lang="cs-CZ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24578" name="Picture 2" descr="http://t0.gstatic.com/images?q=tbn:ANd9GcSeVDLOiElD06YSlG0VjnPJ_7u8I9oZqvQFDenDYW4-Pg84XhejbrDoD4C-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928934"/>
            <a:ext cx="2266950" cy="20193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Šipka dolů 4"/>
          <p:cNvSpPr/>
          <p:nvPr/>
        </p:nvSpPr>
        <p:spPr>
          <a:xfrm rot="3137246">
            <a:off x="3129332" y="2158520"/>
            <a:ext cx="50006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TextovéPole 5"/>
          <p:cNvSpPr txBox="1"/>
          <p:nvPr/>
        </p:nvSpPr>
        <p:spPr>
          <a:xfrm>
            <a:off x="3786182" y="1714488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sz="2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ZemÍÍÍ</a:t>
            </a:r>
            <a:endParaRPr lang="cs-CZ" sz="2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098" name="Picture 2" descr="http://oskar.blog.root.cz/files/not-bad-obam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857232"/>
            <a:ext cx="2166906" cy="21669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Šipka dolů 8"/>
          <p:cNvSpPr/>
          <p:nvPr/>
        </p:nvSpPr>
        <p:spPr>
          <a:xfrm rot="14157665">
            <a:off x="5413094" y="2938886"/>
            <a:ext cx="50006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4071934" y="3500438"/>
            <a:ext cx="128753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sz="2400" b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Menýýý</a:t>
            </a:r>
            <a:endParaRPr lang="cs-CZ" sz="2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100" name="Picture 4" descr="http://t0.gstatic.com/images?q=tbn:ANd9GcTHVhzwDzFi3SW3YnjlQSkXFJFrSttXy8LLG4xZ0F_NjJIcV75qnQ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4429132"/>
            <a:ext cx="1905000" cy="1905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Šipka dolů 11"/>
          <p:cNvSpPr/>
          <p:nvPr/>
        </p:nvSpPr>
        <p:spPr>
          <a:xfrm rot="15976266">
            <a:off x="4841591" y="5153465"/>
            <a:ext cx="500066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3059832" y="5301208"/>
            <a:ext cx="1693092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cs-CZ" sz="2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MAMUTICA</a:t>
            </a:r>
            <a:endParaRPr lang="cs-CZ" sz="24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750"/>
                            </p:stCondLst>
                            <p:childTnLst>
                              <p:par>
                                <p:cTn id="2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50"/>
                            </p:stCondLst>
                            <p:childTnLst>
                              <p:par>
                                <p:cTn id="3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250"/>
                            </p:stCondLst>
                            <p:childTnLst>
                              <p:par>
                                <p:cTn id="4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500"/>
                            </p:stCondLst>
                            <p:childTnLst>
                              <p:par>
                                <p:cTn id="6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0"/>
                            </p:stCondLst>
                            <p:childTnLst>
                              <p:par>
                                <p:cTn id="8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  <p:bldP spid="9" grpId="0" animBg="1"/>
      <p:bldP spid="10" grpId="0"/>
      <p:bldP spid="12" grpId="0" animBg="1"/>
      <p:bldP spid="13" grpId="0"/>
    </p:bld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388</Words>
  <Application>Microsoft Office PowerPoint</Application>
  <PresentationFormat>Předvádění na obrazovce (4:3)</PresentationFormat>
  <Paragraphs>54</Paragraphs>
  <Slides>13</Slides>
  <Notes>0</Notes>
  <HiddenSlides>0</HiddenSlides>
  <MMClips>1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4" baseType="lpstr">
      <vt:lpstr>Motiv sady Office</vt:lpstr>
      <vt:lpstr>Dánsko</vt:lpstr>
      <vt:lpstr>Státní zřízení</vt:lpstr>
      <vt:lpstr>Vláda</vt:lpstr>
      <vt:lpstr>Současný panovník</vt:lpstr>
      <vt:lpstr>Parlament</vt:lpstr>
      <vt:lpstr>Historie vlády</vt:lpstr>
      <vt:lpstr>Snímek 7</vt:lpstr>
      <vt:lpstr>Sídlo monarchie</vt:lpstr>
      <vt:lpstr>Symboly</vt:lpstr>
      <vt:lpstr>Hymna</vt:lpstr>
      <vt:lpstr>Měna</vt:lpstr>
      <vt:lpstr>Oh dia Zdroje bro</vt:lpstr>
      <vt:lpstr>tvůrci</vt:lpstr>
    </vt:vector>
  </TitlesOfParts>
  <Company>učebna 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Dánsko</dc:title>
  <dc:creator>ZŠ BENEŠOV</dc:creator>
  <cp:lastModifiedBy>tech</cp:lastModifiedBy>
  <cp:revision>38</cp:revision>
  <dcterms:created xsi:type="dcterms:W3CDTF">2013-05-16T05:17:52Z</dcterms:created>
  <dcterms:modified xsi:type="dcterms:W3CDTF">2013-06-13T05:42:32Z</dcterms:modified>
</cp:coreProperties>
</file>