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9" r:id="rId3"/>
    <p:sldId id="266" r:id="rId4"/>
    <p:sldId id="260" r:id="rId5"/>
    <p:sldId id="265" r:id="rId6"/>
    <p:sldId id="262" r:id="rId7"/>
    <p:sldId id="264" r:id="rId8"/>
    <p:sldId id="269" r:id="rId9"/>
    <p:sldId id="263" r:id="rId10"/>
    <p:sldId id="267" r:id="rId11"/>
    <p:sldId id="268" r:id="rId12"/>
    <p:sldId id="270" r:id="rId1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dirty="0" err="1">
                <a:solidFill>
                  <a:schemeClr val="tx1"/>
                </a:solidFill>
              </a:rPr>
              <a:t>Využití půdy</a:t>
            </a:r>
            <a:endParaRPr lang="en-US" dirty="0">
              <a:solidFill>
                <a:schemeClr val="tx1"/>
              </a:solidFill>
            </a:endParaRPr>
          </a:p>
        </c:rich>
      </c:tx>
      <c:layout/>
      <c:overlay val="0"/>
      <c:spPr>
        <a:solidFill>
          <a:schemeClr val="bg1">
            <a:alpha val="0"/>
          </a:schemeClr>
        </a:solidFill>
        <a:ln>
          <a:solidFill>
            <a:schemeClr val="bg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0.2961565568192866"/>
          <c:y val="0.12551384092181045"/>
          <c:w val="0.42620540487994585"/>
          <c:h val="0.77497319355019079"/>
        </c:manualLayout>
      </c:layout>
      <c:pie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Využití půdy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lt1">
                      <a:lumMod val="95000"/>
                      <a:alpha val="54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List1!$A$2:$A$5</c:f>
              <c:strCache>
                <c:ptCount val="4"/>
                <c:pt idx="0">
                  <c:v>Orná půda</c:v>
                </c:pt>
                <c:pt idx="1">
                  <c:v>Pastviny</c:v>
                </c:pt>
                <c:pt idx="2">
                  <c:v>Lesy</c:v>
                </c:pt>
                <c:pt idx="3">
                  <c:v>Ostatní</c:v>
                </c:pt>
              </c:strCache>
            </c:strRef>
          </c:cat>
          <c:val>
            <c:numRef>
              <c:f>List1!$B$2:$B$5</c:f>
              <c:numCache>
                <c:formatCode>0%</c:formatCode>
                <c:ptCount val="4"/>
                <c:pt idx="0">
                  <c:v>0.35000000000000014</c:v>
                </c:pt>
                <c:pt idx="1">
                  <c:v>0.2</c:v>
                </c:pt>
                <c:pt idx="2">
                  <c:v>0.27</c:v>
                </c:pt>
                <c:pt idx="3">
                  <c:v>0.18000000000000008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cs-CZ" baseline="0">
                <a:solidFill>
                  <a:schemeClr val="tx1"/>
                </a:solidFill>
              </a:rPr>
              <a:t>Energetika</a:t>
            </a:r>
            <a:endParaRPr lang="en-US" baseline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Prodej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List1!$A$2:$A$5</c:f>
              <c:strCache>
                <c:ptCount val="4"/>
                <c:pt idx="0">
                  <c:v>Vodní</c:v>
                </c:pt>
                <c:pt idx="1">
                  <c:v>Tepelné</c:v>
                </c:pt>
                <c:pt idx="2">
                  <c:v>Ostatní</c:v>
                </c:pt>
                <c:pt idx="3">
                  <c:v>Jaderné</c:v>
                </c:pt>
              </c:strCache>
            </c:strRef>
          </c:cat>
          <c:val>
            <c:numRef>
              <c:f>List1!$B$2:$B$5</c:f>
              <c:numCache>
                <c:formatCode>0.00%</c:formatCode>
                <c:ptCount val="4"/>
                <c:pt idx="0">
                  <c:v>0.14390000000000006</c:v>
                </c:pt>
                <c:pt idx="1">
                  <c:v>9.69E-2</c:v>
                </c:pt>
                <c:pt idx="2">
                  <c:v>4.9000000000000024E-3</c:v>
                </c:pt>
                <c:pt idx="3">
                  <c:v>0.75430000000000019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7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358E2-3F41-410F-8B23-91EC80C2EF08}" type="datetimeFigureOut">
              <a:rPr lang="cs-CZ" smtClean="0"/>
              <a:pPr/>
              <a:t>18. 6. 2014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F119F-6FF5-4719-B535-F6CBED6C916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358E2-3F41-410F-8B23-91EC80C2EF08}" type="datetimeFigureOut">
              <a:rPr lang="cs-CZ" smtClean="0"/>
              <a:pPr/>
              <a:t>18. 6. 2014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F119F-6FF5-4719-B535-F6CBED6C916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358E2-3F41-410F-8B23-91EC80C2EF08}" type="datetimeFigureOut">
              <a:rPr lang="cs-CZ" smtClean="0"/>
              <a:pPr/>
              <a:t>18. 6. 2014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F119F-6FF5-4719-B535-F6CBED6C916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358E2-3F41-410F-8B23-91EC80C2EF08}" type="datetimeFigureOut">
              <a:rPr lang="cs-CZ" smtClean="0"/>
              <a:pPr/>
              <a:t>18. 6. 2014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F119F-6FF5-4719-B535-F6CBED6C916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358E2-3F41-410F-8B23-91EC80C2EF08}" type="datetimeFigureOut">
              <a:rPr lang="cs-CZ" smtClean="0"/>
              <a:pPr/>
              <a:t>18. 6. 2014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F119F-6FF5-4719-B535-F6CBED6C916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358E2-3F41-410F-8B23-91EC80C2EF08}" type="datetimeFigureOut">
              <a:rPr lang="cs-CZ" smtClean="0"/>
              <a:pPr/>
              <a:t>18. 6. 2014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F119F-6FF5-4719-B535-F6CBED6C916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358E2-3F41-410F-8B23-91EC80C2EF08}" type="datetimeFigureOut">
              <a:rPr lang="cs-CZ" smtClean="0"/>
              <a:pPr/>
              <a:t>18. 6. 2014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F119F-6FF5-4719-B535-F6CBED6C916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358E2-3F41-410F-8B23-91EC80C2EF08}" type="datetimeFigureOut">
              <a:rPr lang="cs-CZ" smtClean="0"/>
              <a:pPr/>
              <a:t>18. 6. 2014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F119F-6FF5-4719-B535-F6CBED6C916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358E2-3F41-410F-8B23-91EC80C2EF08}" type="datetimeFigureOut">
              <a:rPr lang="cs-CZ" smtClean="0"/>
              <a:pPr/>
              <a:t>18. 6. 2014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F119F-6FF5-4719-B535-F6CBED6C916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358E2-3F41-410F-8B23-91EC80C2EF08}" type="datetimeFigureOut">
              <a:rPr lang="cs-CZ" smtClean="0"/>
              <a:pPr/>
              <a:t>18. 6. 2014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F119F-6FF5-4719-B535-F6CBED6C916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358E2-3F41-410F-8B23-91EC80C2EF08}" type="datetimeFigureOut">
              <a:rPr lang="cs-CZ" smtClean="0"/>
              <a:pPr/>
              <a:t>18. 6. 2014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F119F-6FF5-4719-B535-F6CBED6C916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358E2-3F41-410F-8B23-91EC80C2EF08}" type="datetimeFigureOut">
              <a:rPr lang="cs-CZ" smtClean="0"/>
              <a:pPr/>
              <a:t>18. 6. 2014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9F119F-6FF5-4719-B535-F6CBED6C916F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wmf"/><Relationship Id="rId3" Type="http://schemas.openxmlformats.org/officeDocument/2006/relationships/image" Target="../media/image4.png"/><Relationship Id="rId7" Type="http://schemas.openxmlformats.org/officeDocument/2006/relationships/image" Target="../media/image8.wmf"/><Relationship Id="rId12" Type="http://schemas.openxmlformats.org/officeDocument/2006/relationships/image" Target="../media/image13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wmf"/><Relationship Id="rId4" Type="http://schemas.openxmlformats.org/officeDocument/2006/relationships/image" Target="../media/image5.png"/><Relationship Id="rId9" Type="http://schemas.openxmlformats.org/officeDocument/2006/relationships/image" Target="../media/image10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gif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030" name="Picture 6" descr="http://1.bp.blogspot.com/-d5vVGTpLJbo/T3T8ySgqbNI/AAAAAAAAAA0/fRZJNd43EPI/s1600/FRAN%C3%87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TextovéPole 9"/>
          <p:cNvSpPr txBox="1"/>
          <p:nvPr/>
        </p:nvSpPr>
        <p:spPr>
          <a:xfrm>
            <a:off x="1691680" y="6093296"/>
            <a:ext cx="59766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b="1" dirty="0" smtClean="0">
                <a:latin typeface="+mj-lt"/>
              </a:rPr>
              <a:t>FRANCIE - HOSPODÁŘSTVÍ</a:t>
            </a:r>
            <a:endParaRPr lang="cs-CZ" sz="3000" b="1" dirty="0">
              <a:latin typeface="+mj-lt"/>
            </a:endParaRPr>
          </a:p>
        </p:txBody>
      </p:sp>
      <p:pic>
        <p:nvPicPr>
          <p:cNvPr id="1036" name="Picture 12" descr="C:\Users\PCE\Desktop\Bez názvu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7BAFFF"/>
              </a:clrFrom>
              <a:clrTo>
                <a:srgbClr val="7BA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83768" y="0"/>
            <a:ext cx="6660232" cy="623126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Zemědělství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800" dirty="0" smtClean="0"/>
              <a:t>Francie je největším evropským producentem a vývozcem zemědělských výrobků.</a:t>
            </a:r>
          </a:p>
          <a:p>
            <a:r>
              <a:rPr lang="cs-CZ" sz="2800" dirty="0" smtClean="0"/>
              <a:t>Zemědělství je díky vhodným klimatickým podmínkám na vysoké úrovni.</a:t>
            </a:r>
          </a:p>
          <a:p>
            <a:r>
              <a:rPr lang="cs-CZ" sz="2800" dirty="0" smtClean="0"/>
              <a:t>Pěstuje se zde pšenice, ječmen, kukuřice, cukrová řepa, brambory, vinná réva a dokonce i rýže.</a:t>
            </a:r>
          </a:p>
          <a:p>
            <a:r>
              <a:rPr lang="cs-CZ" sz="2800" dirty="0" smtClean="0"/>
              <a:t>Chová se </a:t>
            </a:r>
            <a:r>
              <a:rPr lang="cs-CZ" sz="2800" dirty="0"/>
              <a:t>skot, </a:t>
            </a:r>
            <a:r>
              <a:rPr lang="cs-CZ" sz="2800" dirty="0" smtClean="0"/>
              <a:t>prasata a drůbež. </a:t>
            </a:r>
            <a:r>
              <a:rPr lang="cs-CZ" sz="2800" dirty="0"/>
              <a:t>Tradiční je pak chov ústřic a šneků</a:t>
            </a:r>
            <a:r>
              <a:rPr lang="cs-CZ" sz="2800" dirty="0" smtClean="0"/>
              <a:t>. Významný je také rybolov.</a:t>
            </a:r>
          </a:p>
          <a:p>
            <a:endParaRPr lang="cs-CZ" sz="2800" dirty="0" smtClean="0"/>
          </a:p>
          <a:p>
            <a:endParaRPr lang="cs-CZ" sz="2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obrazky.superia.cz/800/mapa_franci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-19822"/>
            <a:ext cx="7000327" cy="6877822"/>
          </a:xfrm>
          <a:prstGeom prst="rect">
            <a:avLst/>
          </a:prstGeom>
          <a:noFill/>
        </p:spPr>
      </p:pic>
      <p:pic>
        <p:nvPicPr>
          <p:cNvPr id="22531" name="Picture 3" descr="C:\Documents and Settings\tech\Local Settings\Temporary Internet Files\Content.IE5\H2JHL42M\MC900441708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1052736"/>
            <a:ext cx="792088" cy="792088"/>
          </a:xfrm>
          <a:prstGeom prst="rect">
            <a:avLst/>
          </a:prstGeom>
          <a:noFill/>
        </p:spPr>
      </p:pic>
      <p:pic>
        <p:nvPicPr>
          <p:cNvPr id="5" name="Picture 3" descr="C:\Documents and Settings\tech\Local Settings\Temporary Internet Files\Content.IE5\H2JHL42M\MC900441708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1700808"/>
            <a:ext cx="720080" cy="720080"/>
          </a:xfrm>
          <a:prstGeom prst="rect">
            <a:avLst/>
          </a:prstGeom>
          <a:noFill/>
        </p:spPr>
      </p:pic>
      <p:pic>
        <p:nvPicPr>
          <p:cNvPr id="22532" name="Picture 4" descr="C:\Documents and Settings\tech\Local Settings\Temporary Internet Files\Content.IE5\IHMM9UMV\MC900436910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11760" y="3933056"/>
            <a:ext cx="641226" cy="641226"/>
          </a:xfrm>
          <a:prstGeom prst="rect">
            <a:avLst/>
          </a:prstGeom>
          <a:noFill/>
        </p:spPr>
      </p:pic>
      <p:pic>
        <p:nvPicPr>
          <p:cNvPr id="22533" name="Picture 5" descr="C:\Documents and Settings\tech\Local Settings\Temporary Internet Files\Content.IE5\744F3838\MC900436905[1]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056" y="3284984"/>
            <a:ext cx="792088" cy="792088"/>
          </a:xfrm>
          <a:prstGeom prst="rect">
            <a:avLst/>
          </a:prstGeom>
          <a:noFill/>
        </p:spPr>
      </p:pic>
      <p:pic>
        <p:nvPicPr>
          <p:cNvPr id="22534" name="Picture 6" descr="C:\Documents and Settings\tech\Local Settings\Temporary Internet Files\Content.IE5\MZS56DMB\MC900338164[1]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840580">
            <a:off x="4417127" y="4620102"/>
            <a:ext cx="816241" cy="1153658"/>
          </a:xfrm>
          <a:prstGeom prst="rect">
            <a:avLst/>
          </a:prstGeom>
          <a:noFill/>
        </p:spPr>
      </p:pic>
      <p:pic>
        <p:nvPicPr>
          <p:cNvPr id="22535" name="Picture 7" descr="C:\Documents and Settings\tech\Local Settings\Temporary Internet Files\Content.IE5\D8G0WXJ6\MC900441743[1]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43808" y="4365104"/>
            <a:ext cx="864096" cy="864096"/>
          </a:xfrm>
          <a:prstGeom prst="rect">
            <a:avLst/>
          </a:prstGeom>
          <a:noFill/>
        </p:spPr>
      </p:pic>
      <p:pic>
        <p:nvPicPr>
          <p:cNvPr id="10" name="Picture 7" descr="C:\Documents and Settings\tech\Local Settings\Temporary Internet Files\Content.IE5\D8G0WXJ6\MC900441743[1]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27984" y="2636912"/>
            <a:ext cx="867544" cy="867544"/>
          </a:xfrm>
          <a:prstGeom prst="rect">
            <a:avLst/>
          </a:prstGeom>
          <a:noFill/>
        </p:spPr>
      </p:pic>
      <p:pic>
        <p:nvPicPr>
          <p:cNvPr id="22537" name="Picture 9" descr="C:\Documents and Settings\tech\Local Settings\Temporary Internet Files\Content.IE5\O9ADO3IZ\MC900355837[1].wm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644008" y="764704"/>
            <a:ext cx="1005614" cy="1466270"/>
          </a:xfrm>
          <a:prstGeom prst="rect">
            <a:avLst/>
          </a:prstGeom>
          <a:noFill/>
        </p:spPr>
      </p:pic>
      <p:pic>
        <p:nvPicPr>
          <p:cNvPr id="22540" name="Picture 12" descr="C:\Documents and Settings\tech\Local Settings\Temporary Internet Files\Content.IE5\D8G0WXJ6\MC900391220[1].wm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195736" y="3717032"/>
            <a:ext cx="360040" cy="259488"/>
          </a:xfrm>
          <a:prstGeom prst="rect">
            <a:avLst/>
          </a:prstGeom>
          <a:noFill/>
        </p:spPr>
      </p:pic>
      <p:pic>
        <p:nvPicPr>
          <p:cNvPr id="16" name="Picture 12" descr="C:\Documents and Settings\tech\Local Settings\Temporary Internet Files\Content.IE5\D8G0WXJ6\MC900391220[1].wm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259632" y="2564904"/>
            <a:ext cx="360040" cy="259488"/>
          </a:xfrm>
          <a:prstGeom prst="rect">
            <a:avLst/>
          </a:prstGeom>
          <a:noFill/>
        </p:spPr>
      </p:pic>
      <p:pic>
        <p:nvPicPr>
          <p:cNvPr id="18" name="Picture 12" descr="C:\Documents and Settings\tech\Local Settings\Temporary Internet Files\Content.IE5\D8G0WXJ6\MC900391220[1].wm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563888" y="116632"/>
            <a:ext cx="360040" cy="259488"/>
          </a:xfrm>
          <a:prstGeom prst="rect">
            <a:avLst/>
          </a:prstGeom>
          <a:noFill/>
        </p:spPr>
      </p:pic>
      <p:pic>
        <p:nvPicPr>
          <p:cNvPr id="22541" name="Picture 13" descr="C:\Documents and Settings\tech\Local Settings\Temporary Internet Files\Content.IE5\744F3838\MC900436898[1]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444208" y="1484784"/>
            <a:ext cx="576064" cy="576064"/>
          </a:xfrm>
          <a:prstGeom prst="rect">
            <a:avLst/>
          </a:prstGeom>
          <a:noFill/>
        </p:spPr>
      </p:pic>
      <p:pic>
        <p:nvPicPr>
          <p:cNvPr id="22542" name="Picture 14" descr="C:\Documents and Settings\tech\Local Settings\Temporary Internet Files\Content.IE5\N8MMS8CF\MC900192161[1].wmf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139952" y="3501008"/>
            <a:ext cx="784255" cy="582365"/>
          </a:xfrm>
          <a:prstGeom prst="rect">
            <a:avLst/>
          </a:prstGeom>
          <a:noFill/>
        </p:spPr>
      </p:pic>
      <p:pic>
        <p:nvPicPr>
          <p:cNvPr id="22543" name="Picture 15" descr="C:\Documents and Settings\tech\Local Settings\Temporary Internet Files\Content.IE5\D8G0WXJ6\MC900192277[1].wmf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 flipH="1">
            <a:off x="3203848" y="3068960"/>
            <a:ext cx="968083" cy="71355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Zástupný symbol pro obsah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1567352"/>
              </p:ext>
            </p:extLst>
          </p:nvPr>
        </p:nvGraphicFramePr>
        <p:xfrm>
          <a:off x="467544" y="1124744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.ihned.cz/attachment.php/830/45109830/jWbipacLHmIqCKuoxNhgz8U73SDBeET2/Depardie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3573016"/>
            <a:ext cx="4176464" cy="2352742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1028" name="Picture 4" descr="http://www.vinaslavnych.com/epd/content/245_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6122" y="1484784"/>
            <a:ext cx="3884112" cy="2745483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10242" name="Picture 2" descr="http://www.internationalhero.co.uk/o/obelix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404664"/>
            <a:ext cx="1720972" cy="2657872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Průmysl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800" dirty="0" smtClean="0"/>
              <a:t>V současnosti je Francie </a:t>
            </a:r>
            <a:r>
              <a:rPr lang="cs-CZ" sz="2800" dirty="0"/>
              <a:t>4. nejsilnější průmyslovou </a:t>
            </a:r>
            <a:r>
              <a:rPr lang="cs-CZ" sz="2800" dirty="0" smtClean="0"/>
              <a:t>velmocí.</a:t>
            </a:r>
          </a:p>
          <a:p>
            <a:r>
              <a:rPr lang="cs-CZ" sz="2800" dirty="0"/>
              <a:t>P</a:t>
            </a:r>
            <a:r>
              <a:rPr lang="cs-CZ" sz="2800" dirty="0" smtClean="0"/>
              <a:t>rodělala </a:t>
            </a:r>
            <a:r>
              <a:rPr lang="cs-CZ" sz="2800" dirty="0"/>
              <a:t>ú</a:t>
            </a:r>
            <a:r>
              <a:rPr lang="cs-CZ" sz="2800" dirty="0" smtClean="0"/>
              <a:t>padek </a:t>
            </a:r>
            <a:r>
              <a:rPr lang="cs-CZ" sz="2800" dirty="0"/>
              <a:t>tradičních </a:t>
            </a:r>
            <a:r>
              <a:rPr lang="cs-CZ" sz="2800" dirty="0" smtClean="0"/>
              <a:t>odvětví </a:t>
            </a:r>
            <a:r>
              <a:rPr lang="cs-CZ" sz="2800" dirty="0"/>
              <a:t>jako je </a:t>
            </a:r>
            <a:r>
              <a:rPr lang="cs-CZ" sz="2800" dirty="0" smtClean="0"/>
              <a:t>například </a:t>
            </a:r>
            <a:r>
              <a:rPr lang="cs-CZ" sz="2800" dirty="0"/>
              <a:t>těžba uhlí, ocelářství a textilní </a:t>
            </a:r>
            <a:r>
              <a:rPr lang="cs-CZ" sz="2800" dirty="0" smtClean="0"/>
              <a:t>výroba.</a:t>
            </a:r>
            <a:endParaRPr lang="cs-CZ" sz="2800" dirty="0"/>
          </a:p>
          <a:p>
            <a:r>
              <a:rPr lang="cs-CZ" sz="2800" dirty="0" smtClean="0"/>
              <a:t>Rozvíjí </a:t>
            </a:r>
            <a:r>
              <a:rPr lang="cs-CZ" sz="2800" dirty="0"/>
              <a:t>se ale strojírenství, </a:t>
            </a:r>
            <a:r>
              <a:rPr lang="cs-CZ" sz="2800" dirty="0" smtClean="0"/>
              <a:t>elektronika </a:t>
            </a:r>
            <a:r>
              <a:rPr lang="cs-CZ" sz="2800" dirty="0"/>
              <a:t>a chemický </a:t>
            </a:r>
            <a:r>
              <a:rPr lang="cs-CZ" sz="2800" dirty="0" smtClean="0"/>
              <a:t>průmysl.</a:t>
            </a:r>
          </a:p>
          <a:p>
            <a:r>
              <a:rPr lang="cs-CZ" sz="2800" dirty="0"/>
              <a:t>T</a:t>
            </a:r>
            <a:r>
              <a:rPr lang="cs-CZ" sz="2800" dirty="0" smtClean="0"/>
              <a:t>ěží </a:t>
            </a:r>
            <a:r>
              <a:rPr lang="cs-CZ" sz="2800" dirty="0"/>
              <a:t>se železná </a:t>
            </a:r>
            <a:r>
              <a:rPr lang="cs-CZ" sz="2800" dirty="0" smtClean="0"/>
              <a:t>ruda a uran.</a:t>
            </a:r>
            <a:endParaRPr lang="cs-CZ" sz="2800" dirty="0"/>
          </a:p>
          <a:p>
            <a:pPr marL="0" indent="0">
              <a:buNone/>
            </a:pPr>
            <a:endParaRPr lang="cs-CZ" sz="2800" dirty="0" smtClean="0"/>
          </a:p>
          <a:p>
            <a:endParaRPr lang="cs-CZ" sz="2800" dirty="0"/>
          </a:p>
          <a:p>
            <a:endParaRPr lang="cs-CZ" sz="2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Zástupný symbol pro obsah 1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5088117"/>
              </p:ext>
            </p:extLst>
          </p:nvPr>
        </p:nvGraphicFramePr>
        <p:xfrm>
          <a:off x="539552" y="1124744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http://img.ihned.cz/attachment.php/750/38839750/asuv5BDEF7JKNjl6Pbdfgprxyz0Tw9RV/Catteno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924944"/>
            <a:ext cx="4464496" cy="335333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atominfo.cz/wp-content/uploads/2013/03/Gravelines-Nuclear-Power-Plant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56" t="22727"/>
          <a:stretch/>
        </p:blipFill>
        <p:spPr bwMode="auto">
          <a:xfrm>
            <a:off x="755576" y="659327"/>
            <a:ext cx="3974138" cy="305770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7480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260648"/>
            <a:ext cx="8229600" cy="4525963"/>
          </a:xfrm>
        </p:spPr>
        <p:txBody>
          <a:bodyPr>
            <a:normAutofit/>
          </a:bodyPr>
          <a:lstStyle/>
          <a:p>
            <a:r>
              <a:rPr lang="cs-CZ" sz="2800" dirty="0"/>
              <a:t>V</a:t>
            </a:r>
            <a:r>
              <a:rPr lang="cs-CZ" sz="2800" dirty="0" smtClean="0"/>
              <a:t>ýroba </a:t>
            </a:r>
            <a:r>
              <a:rPr lang="cs-CZ" sz="2800" dirty="0"/>
              <a:t>automobilů (Citroen, Peugeot, </a:t>
            </a:r>
            <a:r>
              <a:rPr lang="cs-CZ" sz="2800" dirty="0" smtClean="0"/>
              <a:t>Renault</a:t>
            </a:r>
            <a:r>
              <a:rPr lang="cs-CZ" sz="2800" dirty="0"/>
              <a:t>), vojenských a civilních </a:t>
            </a:r>
            <a:r>
              <a:rPr lang="cs-CZ" sz="2800" dirty="0" smtClean="0"/>
              <a:t>letadel a </a:t>
            </a:r>
            <a:r>
              <a:rPr lang="cs-CZ" sz="2800" dirty="0"/>
              <a:t>rychlovlaků </a:t>
            </a:r>
            <a:r>
              <a:rPr lang="cs-CZ" sz="2800" dirty="0" smtClean="0"/>
              <a:t>TGV.</a:t>
            </a:r>
          </a:p>
          <a:p>
            <a:r>
              <a:rPr lang="cs-CZ" sz="2800" dirty="0"/>
              <a:t>C</a:t>
            </a:r>
            <a:r>
              <a:rPr lang="cs-CZ" sz="2800" dirty="0" smtClean="0"/>
              <a:t>entrum </a:t>
            </a:r>
            <a:r>
              <a:rPr lang="cs-CZ" sz="2800" dirty="0"/>
              <a:t>světové módy a výroby </a:t>
            </a:r>
            <a:r>
              <a:rPr lang="cs-CZ" sz="2800" dirty="0" smtClean="0"/>
              <a:t>oděvu.</a:t>
            </a:r>
          </a:p>
          <a:p>
            <a:r>
              <a:rPr lang="cs-CZ" sz="2800" dirty="0"/>
              <a:t>V</a:t>
            </a:r>
            <a:r>
              <a:rPr lang="cs-CZ" sz="2800" dirty="0" smtClean="0"/>
              <a:t>ýroba </a:t>
            </a:r>
            <a:r>
              <a:rPr lang="cs-CZ" sz="2800" dirty="0"/>
              <a:t>kosmetických výrobků značek jako </a:t>
            </a:r>
            <a:r>
              <a:rPr lang="cs-CZ" sz="2800" dirty="0" err="1"/>
              <a:t>Dior</a:t>
            </a:r>
            <a:r>
              <a:rPr lang="cs-CZ" sz="2800" dirty="0"/>
              <a:t>, Chanel, </a:t>
            </a:r>
            <a:r>
              <a:rPr lang="cs-CZ" sz="2800" dirty="0" err="1"/>
              <a:t>Bourjois</a:t>
            </a:r>
            <a:r>
              <a:rPr lang="cs-CZ" sz="2800" dirty="0"/>
              <a:t>, </a:t>
            </a:r>
            <a:r>
              <a:rPr lang="cs-CZ" sz="2800" dirty="0" err="1" smtClean="0"/>
              <a:t>L'oréal</a:t>
            </a:r>
            <a:r>
              <a:rPr lang="cs-CZ" sz="2800" dirty="0"/>
              <a:t>, Avon a další, které jsou známé po celém </a:t>
            </a:r>
            <a:r>
              <a:rPr lang="cs-CZ" sz="2800" dirty="0" smtClean="0"/>
              <a:t>světě.</a:t>
            </a:r>
            <a:endParaRPr lang="cs-CZ" sz="2800" dirty="0"/>
          </a:p>
          <a:p>
            <a:endParaRPr lang="cs-CZ" sz="2800" dirty="0"/>
          </a:p>
        </p:txBody>
      </p:sp>
      <p:pic>
        <p:nvPicPr>
          <p:cNvPr id="1026" name="Picture 2" descr="http://www.katyscosmetics.co.uk/UserFiles/Images/Logos/loreal-logo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99748">
            <a:off x="643858" y="3715417"/>
            <a:ext cx="2520280" cy="592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autospinar.cz/userfiles/logo-citroe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44497">
            <a:off x="3350836" y="3589176"/>
            <a:ext cx="2373443" cy="1678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institutfrancais.hr/wp-content/uploads/2013/07/peugeot-car-paint-mixed-from-vehicle-colour-code-prices-from-1848-p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428358"/>
            <a:ext cx="2519905" cy="202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www.dellamoda.com/images/I/chanel.jpg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73" t="608" r="26444" b="15324"/>
          <a:stretch/>
        </p:blipFill>
        <p:spPr bwMode="auto">
          <a:xfrm rot="276465">
            <a:off x="5730681" y="4061114"/>
            <a:ext cx="2746500" cy="2397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www.mrketplace.com/wp-content/uploads/2012/04/Dior-logo.gif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46423">
            <a:off x="5731935" y="2912975"/>
            <a:ext cx="1176065" cy="1176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Doprava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N</a:t>
            </a:r>
            <a:r>
              <a:rPr lang="cs-CZ" sz="2800" dirty="0" smtClean="0"/>
              <a:t>ejrozsáhlejší </a:t>
            </a:r>
            <a:r>
              <a:rPr lang="cs-CZ" sz="2800" dirty="0"/>
              <a:t>síť silnic a železnic v </a:t>
            </a:r>
            <a:r>
              <a:rPr lang="cs-CZ" sz="2800" dirty="0" smtClean="0"/>
              <a:t>Evropě.</a:t>
            </a:r>
          </a:p>
          <a:p>
            <a:r>
              <a:rPr lang="cs-CZ" sz="2800" dirty="0" smtClean="0"/>
              <a:t>V roce 1994 byl otevřen </a:t>
            </a:r>
            <a:r>
              <a:rPr lang="cs-CZ" sz="2800" dirty="0" err="1" smtClean="0"/>
              <a:t>Eurotunel</a:t>
            </a:r>
            <a:r>
              <a:rPr lang="cs-CZ" sz="2800" dirty="0" smtClean="0"/>
              <a:t>.</a:t>
            </a:r>
          </a:p>
          <a:p>
            <a:r>
              <a:rPr lang="cs-CZ" sz="2800" dirty="0" smtClean="0"/>
              <a:t>Největším přístavem </a:t>
            </a:r>
            <a:r>
              <a:rPr lang="cs-CZ" sz="2800" dirty="0"/>
              <a:t>je </a:t>
            </a:r>
            <a:r>
              <a:rPr lang="cs-CZ" sz="2800" dirty="0" smtClean="0"/>
              <a:t>Marseille </a:t>
            </a:r>
            <a:r>
              <a:rPr lang="cs-CZ" sz="2800" dirty="0"/>
              <a:t>(2. v Evropě</a:t>
            </a:r>
            <a:r>
              <a:rPr lang="cs-CZ" sz="2800" dirty="0" smtClean="0"/>
              <a:t>).</a:t>
            </a:r>
            <a:endParaRPr lang="cs-CZ" sz="2800" dirty="0"/>
          </a:p>
          <a:p>
            <a:endParaRPr lang="cs-CZ" sz="2800" dirty="0" smtClean="0"/>
          </a:p>
          <a:p>
            <a:pPr marL="0" indent="0">
              <a:buNone/>
            </a:pPr>
            <a:endParaRPr lang="cs-CZ" sz="2800" dirty="0"/>
          </a:p>
          <a:p>
            <a:endParaRPr lang="cs-CZ" sz="28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16997" y="3573016"/>
            <a:ext cx="3110006" cy="2553147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4216516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Školství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800" dirty="0"/>
              <a:t>Povinná školní docházka ve Francii je od 6 do 16 let</a:t>
            </a:r>
            <a:r>
              <a:rPr lang="pl-PL" sz="2800" dirty="0" smtClean="0"/>
              <a:t>.</a:t>
            </a:r>
          </a:p>
          <a:p>
            <a:r>
              <a:rPr lang="pl-PL" sz="2800" dirty="0" smtClean="0"/>
              <a:t>Je bezplatná.</a:t>
            </a:r>
          </a:p>
          <a:p>
            <a:r>
              <a:rPr lang="pl-PL" sz="2800" dirty="0" smtClean="0"/>
              <a:t>Vysoké školy jsou tu na vysoké úrovni.</a:t>
            </a:r>
          </a:p>
          <a:p>
            <a:endParaRPr lang="cs-CZ" sz="2800" dirty="0"/>
          </a:p>
        </p:txBody>
      </p:sp>
      <p:pic>
        <p:nvPicPr>
          <p:cNvPr id="2050" name="Picture 2" descr="http://www.mzv.cz/public/c7/22/77/646481_553897_poslucharn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730497"/>
            <a:ext cx="3598639" cy="2395666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upload.wikimedia.org/wikipedia/commons/thumb/7/7b/Jielbeaumadier_ustl_BU_2006.jpg/1024px-Jielbeaumadier_ustl_BU_20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8507" y="3730497"/>
            <a:ext cx="3194222" cy="2395666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67472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683568" y="2420888"/>
            <a:ext cx="705678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/>
              <a:t>Zdroje: 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http://www.lidovky.</a:t>
            </a:r>
            <a:r>
              <a:rPr lang="cs-CZ" dirty="0" err="1" smtClean="0"/>
              <a:t>cz</a:t>
            </a:r>
            <a:r>
              <a:rPr lang="cs-CZ" dirty="0" smtClean="0"/>
              <a:t>/</a:t>
            </a:r>
            <a:r>
              <a:rPr lang="cs-CZ" dirty="0" err="1" smtClean="0"/>
              <a:t>depardieuovi</a:t>
            </a:r>
            <a:r>
              <a:rPr lang="cs-CZ" dirty="0" smtClean="0"/>
              <a:t>-</a:t>
            </a:r>
            <a:r>
              <a:rPr lang="cs-CZ" dirty="0" err="1" smtClean="0"/>
              <a:t>hrozi</a:t>
            </a:r>
            <a:r>
              <a:rPr lang="cs-CZ" dirty="0" smtClean="0"/>
              <a:t>-za-</a:t>
            </a:r>
            <a:r>
              <a:rPr lang="cs-CZ" dirty="0" err="1" smtClean="0"/>
              <a:t>rizeni</a:t>
            </a:r>
            <a:r>
              <a:rPr lang="cs-CZ" dirty="0" smtClean="0"/>
              <a:t>-v-opilosti-pokuta-4000-eur-</a:t>
            </a:r>
            <a:r>
              <a:rPr lang="cs-CZ" dirty="0" err="1" smtClean="0"/>
              <a:t>pfn</a:t>
            </a:r>
            <a:r>
              <a:rPr lang="cs-CZ" dirty="0" smtClean="0"/>
              <a:t>-/lide.</a:t>
            </a:r>
            <a:r>
              <a:rPr lang="cs-CZ" dirty="0" err="1" smtClean="0"/>
              <a:t>aspx</a:t>
            </a:r>
            <a:r>
              <a:rPr lang="cs-CZ" dirty="0" smtClean="0"/>
              <a:t>?c=A130524_171220_lide_</a:t>
            </a:r>
            <a:r>
              <a:rPr lang="cs-CZ" dirty="0" err="1" smtClean="0"/>
              <a:t>sk</a:t>
            </a:r>
            <a:endParaRPr lang="cs-CZ" dirty="0" smtClean="0"/>
          </a:p>
          <a:p>
            <a:endParaRPr lang="cs-CZ" dirty="0" smtClean="0"/>
          </a:p>
          <a:p>
            <a:r>
              <a:rPr lang="cs-CZ" dirty="0" smtClean="0"/>
              <a:t>http://www.</a:t>
            </a:r>
            <a:r>
              <a:rPr lang="cs-CZ" dirty="0" err="1" smtClean="0"/>
              <a:t>zemepis.net</a:t>
            </a:r>
            <a:r>
              <a:rPr lang="cs-CZ" dirty="0" smtClean="0"/>
              <a:t>/</a:t>
            </a:r>
            <a:r>
              <a:rPr lang="cs-CZ" dirty="0" err="1" smtClean="0"/>
              <a:t>zeme</a:t>
            </a:r>
            <a:r>
              <a:rPr lang="cs-CZ" dirty="0" smtClean="0"/>
              <a:t>-</a:t>
            </a:r>
            <a:r>
              <a:rPr lang="cs-CZ" dirty="0" err="1" smtClean="0"/>
              <a:t>francie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http://ireferaty.cz/316/3166/Francie</a:t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http://zapiskyzcest.cz/francouzske-skolstvi/</a:t>
            </a:r>
          </a:p>
          <a:p>
            <a:endParaRPr lang="cs-CZ" dirty="0" smtClean="0"/>
          </a:p>
          <a:p>
            <a:endParaRPr lang="cs-CZ" dirty="0"/>
          </a:p>
        </p:txBody>
      </p:sp>
      <p:sp>
        <p:nvSpPr>
          <p:cNvPr id="3" name="TextovéPole 2"/>
          <p:cNvSpPr txBox="1"/>
          <p:nvPr/>
        </p:nvSpPr>
        <p:spPr>
          <a:xfrm>
            <a:off x="683568" y="764704"/>
            <a:ext cx="170719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/>
              <a:t>Autoři:</a:t>
            </a:r>
          </a:p>
          <a:p>
            <a:endParaRPr lang="cs-CZ" dirty="0" smtClean="0"/>
          </a:p>
          <a:p>
            <a:r>
              <a:rPr lang="cs-CZ" dirty="0" smtClean="0"/>
              <a:t>Petra </a:t>
            </a:r>
            <a:r>
              <a:rPr lang="cs-CZ" dirty="0" err="1" smtClean="0"/>
              <a:t>Luňáčková</a:t>
            </a:r>
            <a:endParaRPr lang="cs-CZ" dirty="0" smtClean="0"/>
          </a:p>
          <a:p>
            <a:r>
              <a:rPr lang="cs-CZ" dirty="0" smtClean="0"/>
              <a:t>Monika </a:t>
            </a:r>
            <a:r>
              <a:rPr lang="cs-CZ" dirty="0" err="1" smtClean="0"/>
              <a:t>Khýrová</a:t>
            </a:r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368</TotalTime>
  <Words>218</Words>
  <Application>Microsoft Office PowerPoint</Application>
  <PresentationFormat>Předvádění na obrazovce (4:3)</PresentationFormat>
  <Paragraphs>33</Paragraphs>
  <Slides>12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5" baseType="lpstr">
      <vt:lpstr>Arial</vt:lpstr>
      <vt:lpstr>Calibri</vt:lpstr>
      <vt:lpstr>Motiv sady Office</vt:lpstr>
      <vt:lpstr>Prezentace aplikace PowerPoint</vt:lpstr>
      <vt:lpstr>Zemědělství</vt:lpstr>
      <vt:lpstr>Prezentace aplikace PowerPoint</vt:lpstr>
      <vt:lpstr>Prezentace aplikace PowerPoint</vt:lpstr>
      <vt:lpstr>Prezentace aplikace PowerPoint</vt:lpstr>
      <vt:lpstr>Průmysl</vt:lpstr>
      <vt:lpstr>Prezentace aplikace PowerPoint</vt:lpstr>
      <vt:lpstr>Prezentace aplikace PowerPoint</vt:lpstr>
      <vt:lpstr>Prezentace aplikace PowerPoint</vt:lpstr>
      <vt:lpstr>Doprava</vt:lpstr>
      <vt:lpstr>Školství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PCE</dc:creator>
  <cp:lastModifiedBy>Petra Luňáčková</cp:lastModifiedBy>
  <cp:revision>31</cp:revision>
  <dcterms:created xsi:type="dcterms:W3CDTF">2014-05-27T10:09:20Z</dcterms:created>
  <dcterms:modified xsi:type="dcterms:W3CDTF">2014-06-18T19:35:22Z</dcterms:modified>
</cp:coreProperties>
</file>