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57" r:id="rId4"/>
    <p:sldId id="264" r:id="rId5"/>
    <p:sldId id="269" r:id="rId6"/>
    <p:sldId id="267" r:id="rId7"/>
    <p:sldId id="265" r:id="rId8"/>
    <p:sldId id="268" r:id="rId9"/>
    <p:sldId id="262" r:id="rId10"/>
    <p:sldId id="258" r:id="rId11"/>
    <p:sldId id="260" r:id="rId12"/>
    <p:sldId id="261" r:id="rId13"/>
    <p:sldId id="266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24B-42F1-4324-9F01-AF7F0061DCEE}" type="datetimeFigureOut">
              <a:rPr lang="cs-CZ" smtClean="0"/>
              <a:pPr/>
              <a:t>18.6.2014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734772-C806-4C13-A863-39626E3610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24B-42F1-4324-9F01-AF7F0061DCEE}" type="datetimeFigureOut">
              <a:rPr lang="cs-CZ" smtClean="0"/>
              <a:pPr/>
              <a:t>18.6.2014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4772-C806-4C13-A863-39626E3610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24B-42F1-4324-9F01-AF7F0061DCEE}" type="datetimeFigureOut">
              <a:rPr lang="cs-CZ" smtClean="0"/>
              <a:pPr/>
              <a:t>18.6.2014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4772-C806-4C13-A863-39626E3610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24B-42F1-4324-9F01-AF7F0061DCEE}" type="datetimeFigureOut">
              <a:rPr lang="cs-CZ" smtClean="0"/>
              <a:pPr/>
              <a:t>18.6.2014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734772-C806-4C13-A863-39626E3610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24B-42F1-4324-9F01-AF7F0061DCEE}" type="datetimeFigureOut">
              <a:rPr lang="cs-CZ" smtClean="0"/>
              <a:pPr/>
              <a:t>18.6.2014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4772-C806-4C13-A863-39626E36109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24B-42F1-4324-9F01-AF7F0061DCEE}" type="datetimeFigureOut">
              <a:rPr lang="cs-CZ" smtClean="0"/>
              <a:pPr/>
              <a:t>18.6.2014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4772-C806-4C13-A863-39626E3610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24B-42F1-4324-9F01-AF7F0061DCEE}" type="datetimeFigureOut">
              <a:rPr lang="cs-CZ" smtClean="0"/>
              <a:pPr/>
              <a:t>18.6.2014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9734772-C806-4C13-A863-39626E36109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24B-42F1-4324-9F01-AF7F0061DCEE}" type="datetimeFigureOut">
              <a:rPr lang="cs-CZ" smtClean="0"/>
              <a:pPr/>
              <a:t>18.6.2014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4772-C806-4C13-A863-39626E3610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24B-42F1-4324-9F01-AF7F0061DCEE}" type="datetimeFigureOut">
              <a:rPr lang="cs-CZ" smtClean="0"/>
              <a:pPr/>
              <a:t>18.6.2014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4772-C806-4C13-A863-39626E3610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24B-42F1-4324-9F01-AF7F0061DCEE}" type="datetimeFigureOut">
              <a:rPr lang="cs-CZ" smtClean="0"/>
              <a:pPr/>
              <a:t>18.6.2014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4772-C806-4C13-A863-39626E3610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24B-42F1-4324-9F01-AF7F0061DCEE}" type="datetimeFigureOut">
              <a:rPr lang="cs-CZ" smtClean="0"/>
              <a:pPr/>
              <a:t>18.6.2014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4772-C806-4C13-A863-39626E36109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07A24B-42F1-4324-9F01-AF7F0061DCEE}" type="datetimeFigureOut">
              <a:rPr lang="cs-CZ" smtClean="0"/>
              <a:pPr/>
              <a:t>18.6.2014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734772-C806-4C13-A863-39626E36109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z/url?sa=i&amp;rct=j&amp;q=&amp;esrc=s&amp;source=images&amp;cd=&amp;cad=rja&amp;uact=8&amp;docid=vpWPpZAWu3gbXM&amp;tbnid=7i0QS_NmhSSJJM:&amp;ved=0CAUQjRw&amp;url=http://www.army-shop.cz/produkty/vlajky/vlajky--90-x-150cm/vlajka-francie/931.html&amp;ei=we1-U8X2LKSW0AW02oDQAQ&amp;bvm=bv.67720277,d.d2k&amp;psig=AFQjCNE24ST_ZWv7kg2AMsX0UXRZCXyygQ&amp;ust=140091371965505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google.cz/url?sa=i&amp;rct=j&amp;q=&amp;esrc=s&amp;source=images&amp;cd=&amp;cad=rja&amp;uact=8&amp;docid=-ZRL2gUKU7fl8M&amp;tbnid=uQ-uzbnAcLXftM:&amp;ved=0CAUQjRw&amp;url=http://cs.wikipedia.org/wiki/Absint&amp;ei=sWWEU5bNEcKYO4rtgOAK&amp;bvm=bv.67720277,d.bGE&amp;psig=AFQjCNFnZraeO1LhagfUf2BBPgWZTiCs_Q&amp;ust=140127209598883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z/url?sa=i&amp;rct=j&amp;q=&amp;esrc=s&amp;source=images&amp;cd=&amp;cad=rja&amp;uact=8&amp;docid=teSx2tjbDsPTJM&amp;tbnid=bcHzPmWAMorI9M:&amp;ved=0CAUQjRw&amp;url=http://www.ceskatelevize.cz/ct24/kultura/50388-francouzska-muzea-zdarma-pro-vsechny-evropany-juniory/&amp;ei=yn-FU8msGoiWPYfXgcAJ&amp;bvm=bv.67720277,d.d2k&amp;psig=AFQjCNHQPJyU9xFSHo7gvAEZ4tcxxVHTHg&amp;ust=140134431701312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cz/url?sa=i&amp;rct=j&amp;q=&amp;esrc=s&amp;source=images&amp;cd=&amp;cad=rja&amp;uact=8&amp;docid=KwPLN0xPy7RmzM&amp;tbnid=j4434pbkP-wQZM:&amp;ved=0CAUQjRw&amp;url=http://sip.denik.cz/cestovani/pariz-mesto-lasky.html&amp;ei=DoCFU4UuzeY82ZSAyAo&amp;bvm=bv.67720277,d.d2k&amp;psig=AFQjCNHQPJyU9xFSHo7gvAEZ4tcxxVHTHg&amp;ust=140134431701312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youtube.com/watch?v=zi7ZeNNtJs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google.cz/url?sa=i&amp;rct=j&amp;q=&amp;esrc=s&amp;source=images&amp;cd=&amp;cad=rja&amp;uact=8&amp;docid=2enJawy33_TCwM&amp;tbnid=4D_T-ouEKQ-QTM:&amp;ved=0CAUQjRw&amp;url=http://www.zusmb.cz/users/nastroj/hra-na-klarinet&amp;ei=b4aFU_3PEI7TPMSigZgB&amp;psig=AFQjCNGIAVjG4zzNqbF0tTxz1z6-cbb0mg&amp;ust=140134601449825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youtu.be/x4WYQxy4sU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z/url?sa=i&amp;rct=j&amp;q=&amp;esrc=s&amp;source=images&amp;cd=&amp;cad=rja&amp;uact=8&amp;docid=dwPEfI7ruP6EaM&amp;tbnid=BZf4ZDzhkOtQ-M:&amp;ved=0CAUQjRw&amp;url=http://barevnelentilky.blogspot.com/&amp;ei=g02MU-6DCIK8OaingNgO&amp;bvm=bv.67720277,d.ZGU&amp;psig=AFQjCNGxzqeorYOfra24-bdwPLNpr8nNiA&amp;ust=140179016860585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z/url?sa=i&amp;rct=j&amp;q=&amp;esrc=s&amp;source=images&amp;cd=&amp;cad=rja&amp;uact=8&amp;docid=XTaNKAfhv5ppZM&amp;tbnid=S-tZV4cfagH-oM:&amp;ved=0CAUQjRw&amp;url=http://www.ceskatelevize.cz/ct24/kultura/241138-praha-vs-pariz-moda-cz-boduje-ve-francii/&amp;ei=8E2MU-SJBIW7O_H4gYAM&amp;bvm=bv.67720277,d.ZGU&amp;psig=AFQjCNGxzqeorYOfra24-bdwPLNpr8nNiA&amp;ust=140179016860585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youtube.com/watch?v=n7hKe_YHCW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z/url?sa=i&amp;rct=j&amp;q=&amp;esrc=s&amp;source=images&amp;cd=&amp;cad=rja&amp;uact=8&amp;docid=-PVUONp6eYIONM&amp;tbnid=DaTrmv3m-Dzi5M:&amp;ved=0CAUQjRw&amp;url=http://www.tyden.cz/rubriky/relax/apetit/francouzi-se-snazi-zmenit-invazi-morskych-sneku-na-lahudku_301254.html&amp;ei=8GmEU4nXKImLOPejgOAJ&amp;bvm=bv.67720277,d.bGE&amp;psig=AFQjCNHNrCgS1Y3dM4ynGVUL3fIkZ54q0w&amp;ust=140127318264224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z/url?sa=i&amp;rct=j&amp;q=&amp;esrc=s&amp;source=images&amp;cd=&amp;cad=rja&amp;uact=8&amp;docid=WtGN4EYeRefVyM&amp;tbnid=qtaQP5kYt8oVOM:&amp;ved=0CAUQjRw&amp;url=http://milasko.blog.cz/1203/novinky-v-kategoriich-francouzskych-a-italskych-vin&amp;ei=OWqEU-36NcG1PO7YgNgK&amp;bvm=bv.67720277,d.bGE&amp;psig=AFQjCNGevOXvJ8YyT-umBYZ37KL4JtTg-w&amp;ust=140127325566997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army-shop.cz/img_produkty/nejvetsi/vlajkafranci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384"/>
            <a:ext cx="912853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47864" y="1988840"/>
            <a:ext cx="8458200" cy="1222375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Francie</a:t>
            </a:r>
            <a:endParaRPr lang="cs-CZ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67744" y="1772816"/>
            <a:ext cx="6400800" cy="17526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Kulturní bohatství a vzdělávání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cs typeface="Arial" pitchFamily="34" charset="0"/>
              </a:rPr>
              <a:t>Impresionismus</a:t>
            </a:r>
            <a:endParaRPr lang="cs-CZ" dirty="0"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Impresionismus plně ovládl francouzské umění v sedmdesátých letech 19. století. Byl pojmenován podle slavného </a:t>
            </a:r>
            <a:r>
              <a:rPr lang="cs-CZ" sz="2000" dirty="0" err="1" smtClean="0"/>
              <a:t>Monetova</a:t>
            </a:r>
            <a:r>
              <a:rPr lang="cs-CZ" sz="2000" dirty="0" smtClean="0"/>
              <a:t> obrazu Imprese, vystaveného v roce 1872. Barevná skvrna se stala nejdůležitějším vyjadřovacím prostředkem, malíř soustřeďoval svou plnou pozornost na zachycení okamžiku světla a zářivé životnosti přírody. Nedokonalé lidské oko tak vnímalo barevné skvrny jako chvějící se plochu barevného světla.</a:t>
            </a:r>
            <a:endParaRPr lang="cs-CZ" sz="2000" dirty="0"/>
          </a:p>
        </p:txBody>
      </p:sp>
      <p:pic>
        <p:nvPicPr>
          <p:cNvPr id="2052" name="Picture 4" descr="http://www.artmuseum.cz/resources/artists/renoir_hore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149080"/>
            <a:ext cx="2016224" cy="2217846"/>
          </a:xfrm>
          <a:prstGeom prst="rect">
            <a:avLst/>
          </a:prstGeom>
          <a:noFill/>
        </p:spPr>
      </p:pic>
      <p:pic>
        <p:nvPicPr>
          <p:cNvPr id="16386" name="Picture 2" descr="C:\Users\PCB\Desktop\Jakub Koudelka 9.tř\17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149080"/>
            <a:ext cx="2880320" cy="2205029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Édouard</a:t>
            </a:r>
            <a:r>
              <a:rPr lang="cs-CZ" dirty="0" smtClean="0"/>
              <a:t> Manet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Zasvětil celý svůj život umění, věřil ve své umělecké poslání Strýce s ním často navštěvoval muzea a galerie a tak se učil umění starých mistrů.</a:t>
            </a:r>
          </a:p>
          <a:p>
            <a:endParaRPr lang="cs-CZ" sz="2000" dirty="0" smtClean="0"/>
          </a:p>
          <a:p>
            <a:r>
              <a:rPr lang="cs-CZ" sz="2000" dirty="0" smtClean="0"/>
              <a:t>Díla</a:t>
            </a:r>
            <a:r>
              <a:rPr lang="cs-CZ" sz="2000" b="1" dirty="0" smtClean="0"/>
              <a:t>: Snídaně v trávě, </a:t>
            </a:r>
            <a:r>
              <a:rPr lang="cs-CZ" sz="2000" b="1" i="1" dirty="0" smtClean="0"/>
              <a:t>Koncert v Tuileriích</a:t>
            </a:r>
            <a:r>
              <a:rPr lang="cs-CZ" sz="2000" b="1" dirty="0" smtClean="0"/>
              <a:t>, </a:t>
            </a:r>
            <a:r>
              <a:rPr lang="cs-CZ" sz="2000" b="1" i="1" dirty="0" smtClean="0"/>
              <a:t>Piják absintu</a:t>
            </a:r>
            <a:r>
              <a:rPr lang="cs-CZ" sz="2000" b="1" dirty="0" smtClean="0"/>
              <a:t>  </a:t>
            </a:r>
            <a:endParaRPr lang="cs-CZ" sz="2000" b="1" dirty="0"/>
          </a:p>
        </p:txBody>
      </p:sp>
      <p:pic>
        <p:nvPicPr>
          <p:cNvPr id="5" name="Picture 2" descr="C:\Users\PCB\Desktop\Jakub Koudelka 9.tř\m-snidane-v-trave-3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437112"/>
            <a:ext cx="2368735" cy="1658115"/>
          </a:xfrm>
          <a:prstGeom prst="rect">
            <a:avLst/>
          </a:prstGeom>
          <a:noFill/>
        </p:spPr>
      </p:pic>
      <p:pic>
        <p:nvPicPr>
          <p:cNvPr id="7" name="Picture 3" descr="C:\Users\PCB\Desktop\Jakub Koudelka 9.tř\Ob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437112"/>
            <a:ext cx="2520281" cy="1639120"/>
          </a:xfrm>
          <a:prstGeom prst="rect">
            <a:avLst/>
          </a:prstGeom>
          <a:noFill/>
        </p:spPr>
      </p:pic>
      <p:pic>
        <p:nvPicPr>
          <p:cNvPr id="8" name="Picture 5" descr="http://upload.wikimedia.org/wikipedia/commons/a/a3/Manet,_Edouard_-_The_Absinthe_Drink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005064"/>
            <a:ext cx="1198013" cy="206084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Claude</a:t>
            </a:r>
            <a:r>
              <a:rPr lang="cs-CZ" dirty="0" smtClean="0"/>
              <a:t> Monet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Narodil se v Paříži. Jeho prvním malířským učitelem byl </a:t>
            </a:r>
            <a:r>
              <a:rPr lang="cs-CZ" sz="2000" dirty="0" err="1" smtClean="0"/>
              <a:t>Eugèn</a:t>
            </a:r>
            <a:r>
              <a:rPr lang="cs-CZ" sz="2000" dirty="0" smtClean="0"/>
              <a:t> </a:t>
            </a:r>
            <a:r>
              <a:rPr lang="cs-CZ" sz="2000" dirty="0" err="1" smtClean="0"/>
              <a:t>Boudin</a:t>
            </a:r>
            <a:r>
              <a:rPr lang="cs-CZ" sz="2000" dirty="0" smtClean="0"/>
              <a:t>. </a:t>
            </a:r>
            <a:r>
              <a:rPr lang="cs-CZ" sz="2000" dirty="0" err="1" smtClean="0"/>
              <a:t>Boudin</a:t>
            </a:r>
            <a:r>
              <a:rPr lang="cs-CZ" sz="2000" dirty="0" smtClean="0"/>
              <a:t> ho uvedl do tajů olejomalby a práce v plenéru</a:t>
            </a:r>
          </a:p>
          <a:p>
            <a:endParaRPr lang="cs-CZ" sz="2000" dirty="0" smtClean="0"/>
          </a:p>
          <a:p>
            <a:r>
              <a:rPr lang="cs-CZ" sz="2000" dirty="0" smtClean="0"/>
              <a:t>Díla: </a:t>
            </a:r>
            <a:r>
              <a:rPr lang="cs-CZ" sz="2000" b="1" dirty="0" smtClean="0"/>
              <a:t>Východ slunce, Jezírko s lekníny, Ráno na Seině </a:t>
            </a:r>
            <a:endParaRPr lang="cs-CZ" sz="2000" b="1" dirty="0"/>
          </a:p>
        </p:txBody>
      </p:sp>
      <p:pic>
        <p:nvPicPr>
          <p:cNvPr id="18434" name="Picture 2" descr="C:\Users\PCB\Desktop\Jakub Koudelka 9.tř\monet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221088"/>
            <a:ext cx="2952328" cy="2269601"/>
          </a:xfrm>
          <a:prstGeom prst="rect">
            <a:avLst/>
          </a:prstGeom>
          <a:noFill/>
        </p:spPr>
      </p:pic>
      <p:pic>
        <p:nvPicPr>
          <p:cNvPr id="18436" name="Picture 4" descr="http://www.artmuseum.cz/resources/works/monet_05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220080"/>
            <a:ext cx="2304256" cy="2271996"/>
          </a:xfrm>
          <a:prstGeom prst="rect">
            <a:avLst/>
          </a:prstGeom>
          <a:noFill/>
        </p:spPr>
      </p:pic>
      <p:pic>
        <p:nvPicPr>
          <p:cNvPr id="18437" name="Picture 5" descr="C:\Users\PCB\Desktop\Jakub Koudelka 9.tř\monet_06_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224806"/>
            <a:ext cx="2592288" cy="2270951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Vypracovali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Jakub Koudelka a Jakub Hlubinka</a:t>
            </a:r>
          </a:p>
          <a:p>
            <a:endParaRPr lang="cs-CZ" sz="2000" dirty="0" smtClean="0"/>
          </a:p>
          <a:p>
            <a:r>
              <a:rPr lang="cs-CZ" sz="2000" b="1" dirty="0" smtClean="0"/>
              <a:t>Zdroje:</a:t>
            </a:r>
          </a:p>
          <a:p>
            <a:r>
              <a:rPr lang="cs-CZ" sz="2000" dirty="0" smtClean="0"/>
              <a:t>https://www.google.cz/imghp?hl=cs&amp;tab=wi&amp;ei=ZE6MU5GzH6nR4QTCrYCgBQ&amp;ved=0CAQQqi4oAg</a:t>
            </a:r>
          </a:p>
          <a:p>
            <a:r>
              <a:rPr lang="cs-CZ" sz="2000" dirty="0" smtClean="0"/>
              <a:t>http://cs.wikipedia.org/wiki/Hlavn%C3%AD_strana</a:t>
            </a:r>
          </a:p>
          <a:p>
            <a:r>
              <a:rPr lang="cs-CZ" sz="2000" dirty="0" smtClean="0"/>
              <a:t>http://www.</a:t>
            </a:r>
            <a:r>
              <a:rPr lang="cs-CZ" sz="2000" dirty="0" err="1" smtClean="0"/>
              <a:t>artmuseum.cz</a:t>
            </a:r>
            <a:r>
              <a:rPr lang="cs-CZ" sz="2000" dirty="0" smtClean="0"/>
              <a:t>/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Systém francouzského vzdělání je vysoce centralizovaný, organizovaný a rozvětvený. Dělí se na tři části:</a:t>
            </a:r>
          </a:p>
          <a:p>
            <a:r>
              <a:rPr lang="cs-CZ" sz="2000" dirty="0" smtClean="0"/>
              <a:t>primární vzdělání </a:t>
            </a:r>
          </a:p>
          <a:p>
            <a:r>
              <a:rPr lang="cs-CZ" sz="2000" dirty="0" smtClean="0"/>
              <a:t>sekundární vzdělání </a:t>
            </a:r>
          </a:p>
          <a:p>
            <a:r>
              <a:rPr lang="cs-CZ" sz="2000" dirty="0" smtClean="0"/>
              <a:t>terciární nebo akademické vzdělání</a:t>
            </a:r>
          </a:p>
          <a:p>
            <a:r>
              <a:rPr lang="cs-CZ" sz="2000" dirty="0" smtClean="0"/>
              <a:t>Primární a sekundární vzdělání je převážně veřejné (soukromé školy také existují jako celonárodní síť jednotlivých primárních a sekundárních katolických škol), zatímco akademické vzdělání je otázkou státních i soukromých škol.</a:t>
            </a:r>
          </a:p>
          <a:p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Kultura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Francouzská kultura je ovlivněna rozdílností a posledními vlnami imigrace. Francie hrála po celá staletí velmi důležitou roli jako kulturní centrum celé Evropy v čele s Paříží. Mnoho architektonických stylů západní civilizace vzniklo ve Francii. </a:t>
            </a:r>
            <a:r>
              <a:rPr lang="cs-CZ" sz="2000" dirty="0"/>
              <a:t>V</a:t>
            </a:r>
            <a:r>
              <a:rPr lang="cs-CZ" sz="2000" dirty="0" smtClean="0"/>
              <a:t>ětšina výtvarných stylů novověku se zrodila v pařížské umělecké komunitě.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18434" name="Picture 2" descr="http://img.ct24.cz/cache/616x411/article/8/773/77285.jpg?123860826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437112"/>
            <a:ext cx="3312368" cy="2097117"/>
          </a:xfrm>
          <a:prstGeom prst="rect">
            <a:avLst/>
          </a:prstGeom>
          <a:noFill/>
        </p:spPr>
      </p:pic>
      <p:pic>
        <p:nvPicPr>
          <p:cNvPr id="18436" name="Picture 4" descr="http://g.denik.cz/56/ae/pariz-hlf_sip-92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365104"/>
            <a:ext cx="3948025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Hudba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Francie byla dlouhou dobu považována za centrum evropského umění a hudby. Co se týče klasické hudby, pochází z Francie několik řad umělců hrajících rock, </a:t>
            </a:r>
            <a:r>
              <a:rPr lang="cs-CZ" sz="2000" dirty="0" err="1" smtClean="0"/>
              <a:t>hip</a:t>
            </a:r>
            <a:r>
              <a:rPr lang="cs-CZ" sz="2000" dirty="0" smtClean="0"/>
              <a:t> hop, techno, funk a pop.Francie se také považuje za zemi klarinetu.</a:t>
            </a:r>
          </a:p>
          <a:p>
            <a:r>
              <a:rPr lang="cs-CZ" sz="2000" dirty="0" smtClean="0">
                <a:hlinkClick r:id="rId2"/>
              </a:rPr>
              <a:t>http://youtu.be/zi7ZeNNtJss</a:t>
            </a:r>
            <a:endParaRPr lang="cs-CZ" sz="2000" dirty="0" smtClean="0"/>
          </a:p>
        </p:txBody>
      </p:sp>
      <p:pic>
        <p:nvPicPr>
          <p:cNvPr id="20482" name="Picture 2" descr="http://upload.wikimedia.org/wikipedia/commons/thumb/f/f0/Nature_one_2005.jpg/1280px-Nature_one_2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933056"/>
            <a:ext cx="3168352" cy="2302151"/>
          </a:xfrm>
          <a:prstGeom prst="rect">
            <a:avLst/>
          </a:prstGeom>
          <a:noFill/>
        </p:spPr>
      </p:pic>
      <p:sp>
        <p:nvSpPr>
          <p:cNvPr id="20484" name="AutoShape 4" descr="data:image/jpeg;base64,/9j/4AAQSkZJRgABAQAAAQABAAD/2wCEAAkGBxQHEhQSExIVFRUSEx0XFxEVGBcSFxcaFhEWFxgYGBkYHCggGh8oGxQTIjEhJS0sLi4uGB83ODQsQygtLisBCgoKDg0OFxAQGiwkHCQsLCwsLCwsLCwsLCwsLCwsLCwsLCwsLCwsLCwsLCwsLCwsLCwsLCwsLCw0LCwsLCwsLP/AABEIAMoA+gMBIgACEQEDEQH/xAAcAAEAAgIDAQAAAAAAAAAAAAAABgcFCAIDBAH/xAA7EAACAQIFAgUBBQUHBQAAAAABAgADEQQFEiExBkETIlFhcTIUI0KBkQczUmKhFYKSscHR8BZDsuHx/8QAFgEBAQEAAAAAAAAAAAAAAAAAAAEC/8QAGxEBAQEAAgMAAAAAAAAAAAAAAAERITECYXH/2gAMAwEAAhEDEQA/ALE6+6mr9OU1ejRFQG+tyb6PTy7XB337W95Fcm65xeY0K+MqXp4XDfUaSK9V2sPKgYFVA1KWc3AB7blbHzbLxjUII5Ft9wZV+Y08X0rVoDCLekrProndGFVkJDDnazWbkcb3INgkPTPXNTM2INAui/U1Mh/C4PneyodtzwfYyb4LGpjlD03VlPdTfjt7H2lJZxWGe4l8Jh9GGwWDcl0phUS6kmpUIAte6va+wC3seDzwHXVPK6jLg6OhSbGpV1M1W3DMgYWPzc29OJcF5RI50x1dRz4af3dW29Jje/ujcMP6+0kczmBERAREQEREBERAREQEREBERAREQEREBERAREQEREBERA6MWSFNubSu8dhcRVcrUL1g9SyKnk0KbnztcAKLc+/xLKIvMbmGVjFQKb6pwH9n08WtNaheq4apUAYqfvbuNXfctftYn5MC1eJzsfX1mzDZAgTSABYbcSn+vOiWwDNWor5eWpgcfzL7e3b/ACsoiuFzF8GbNfY7G9iLcEHt8y5OhurK+JRftFOo9Ijy4rSRYdtf8a/zi/vfcirOjaNPFNUqYjelhU1kEawTvpDD8QAVjp72A4JnfnnVeKx9TWzkUj9NJCQgHvb6m9z+VuJrsbGqdW44PefZUXQnWrYBVp1NT0Dx3ekL2uvdkvfy8i3lvsstjDYhcWodGDKwuGU3BHzMUdsREBERAREQEREBERAREQEREBERAREQEREBERAREQEREBPFmGBGKBBE9sQKh6m6KNBcQaA0muo1JwpKnUCP4b3IPbf9YJ05klbH4k4RiKZCksKgJGxA2He99rf12mydfDisLESH9R9Lit50LI4UhaqWDrfkD1Ht8d95ZcFO4jEfYy60gGNNypsxIBTylgLBhe3c7ceoko6D6sxFOqEpKamrdsPwGA3LKeENu/Hrfa2OzDKamIqeHX8mJt93jwD4WIAsAmKsPK30gVeeA19ifnTGR4vD4tDpOGcIzMWZUvT4ZkO9/UWB4v2Mski7au7A57TxZ02ZH7owAK8XuQSOTa97TJqdW4mvNKiK+LW+JqYlala716QqUaaoHC1GaoKlyLLtpv8AhA7XuNcXVy/RoK1abA2GoK5sLhU/Ax53JUHvbk5MSSJ5MHmCYoAjbVxcEXtyN9wRY3U7ixuJ64QiIgIiICIiAiIgIiICIiAiIgIiICIiAiIgIiICIiAnFl1TlECL5/knj2ZNiDcEbEEcGQnP8BRxvh0MTSD1A4ak4tTLMCCyuRYLcckkC17WIAa3WF5Hs8yoEFwNx39IVS/UmSVKtHVhaBp+G2vEYQIy16ZJIWrpYk1qNi+kodI1HY+Zpj8Lhq+W038XF0qFtJpYbEVGQnzG7inTu6WttsOduJLcJjmw9ethcWQEId6FZLI1MNq1BSo/h0XBFzffVsB9zjpqjmwRSipUZgyYikAaVfUpLWOoBahN/K50m62PJhcZ/wDZ7m7Z2GsHddKq+LXUKLVUF2KJVIfYGmNVg1xwuxNk0T5Rc6jYebYX25sJrn09jcYMQ+EoNVw1BCfGR9KGitibPUYA02Ygbi1ybgGwmX6V6lxYIoPWonwm1U6VKqtZUCnzvVam7AUQjN5WfUX0Bbb3IvmJFOkerlz53p8kbgorNTsDYnxPpIvsL6SSD5bSVwhERAREQEREBERAREQEREBERAREQEREBERAREQEREBOutT8UWPedkQIZnXT+o6l28ym4A30NqAPwfSxB3BB3mIOBasHp1lTQxWxsq6zsWZ9KhVbVw4Xtcg7EWQyhpj8zwArrYCF1U3U+CTGU/CxdaotM1Pu8Ubs1ByipproG0VKZ8tj5WGobLqF4RmnTeJyRCrLZHUXq0mD0qqgqQwZeUuVPmA3tLZxuEGB1iqDUpEP4lNvMWQob003AAuAQOA2/reG4TFt0i32IDx6L/e0kJZKirWuVsAL02HmU8E3v3sGr2x/QeeVMid8Q1dFpoAnhFQC4vsuxGwAPmPFtu6mzMg67Oe0zUVQBvfkFQPxWexPN7rqHbYyqunhhcTiKuJxAbRRA00qhRgrggMukhdViQqgjcnzHy7yvp7qWnmlctitOHpkfcqLgkI3mL1ba2ta1gQGNxbYy9otDCZ1TqtpVtTWv4RI1WsDdSTZtiDz3HxMrQrrXF1N7GxHcH0I7Hj9ZUGbZ1hftKnD1VpghQrNcCqfEbUNDkMwuVsyWYHWRquAZ3luaGgVL+ZWAU1RuQewcjYi97P63B35i4lET4jaxefYZIiICIiAiIgIiICIiAiIgIiICIiAiIgIiICIiAgi8RAj+f5b4+9gfbmQHNct8BzUGrUysoZQFKu4CElreW4sAT3twdjbjrrmIxWTiobjb42hZVMYjK2yvECpQplaineoHfS1SpTrM73udBG6rYG+oGxNjGdZEnUfhsraK4UCthUBxDLooltNIJZd+dJ073sTsJb1TpxKaEKOdzfcsT3Pr2ErTqPpQZTUfF0Vs+htVMbHUfMHpOf3TFgBq9GNrX3pqBZhjsJia4qU8DV+7VE8OpiAqE0qYpr4iLS1Xsi3UONweJLch6zOVkNiqiaK12NlI1XY6vu0VrKCCocDe2khrAr6sbgaHViisWYV1ZUeqopqxBe2nFU2ZQrDcCstgbG420iNZzWpYV1p4rL0T7KvhinUqVfHq3LMCWpsqadTMxfSw81luL2C8+l81Wovh+IHUWKuDchWUMqvudLaWW1ydQ3BO9pIrBuDNa8T1k2UVKNdaKUqjU1cU6IWkppfTTRmdXLLpUeSwA2sQR5bp6WzwZvTSrocLWpKwuGCi9zYHv397afWZLylkTxnELWIVX+dJuRt6f8AOJwDuoAGo72uRv239O/9JUe+J10CSo1czsgIiICIiAiIgIiICIiAiIgIiICIiAiIgIiICIiB8O8w+a5SMXfbkbiZmIFQdQ9JJlerE0nNKsmpjUNyrqR5qdRRypG3yb7yKf8AUFDNFpYfF0gUp6TTq1CxaiS1qgR1YMaZG4Qm2w3Fha98zytcaCGAIIsQRcEHsZCc16MwrgI1BQgcMdAsxsRdQwIIuNue/wAQqK5TmFNdeKxLCthsOqpQw32akvJstqmnSu42QPc33va5lWblcfTXEZjUOGw43p4NCQzHTcayvmZrXOhePU2M7qmEqZsadLD0aOHoYRwwZ1Spc23UKPp53sQT625qnrrFVMPVIbErWxLGz6NTrRUaSqU3PBJFyAB29LsVYGXdUYfNcUrrSqUSjBKWJdmNGo6gEU6psdLFTs1/MDz6WTkmKfF0g1VdD3IKcFbMQL7nsL37ia2dP9W4rAfdVm8ehU8r06qiubE7jzEFh6qW+CDvJv0/nteq6GgjHD0WYqzMa1ZaNJhqVP8AuVhcEaPqUOt/cdrsicKT+IoNiLgGx5FxwZzhkiIgIiICIiAiIgIiICIiAiIgIiICIiAiIgIiICIiAnhx2E8cWnuiBFMwyQspGptJG9NSUXe9z5bEk73+SeZS/WPRb5Lqq07vRFyb7vT7nV6j+b9fU7JMuqYXNMt8TcDtxAp6j0G2IpUkS/jeE1WvWY2SnemDTpILeYk3BO9rX4NpCcrxdTJcQKtPTenUO2+lrbX2NwSOGBB95cvUmFr0aNQ0FvU0FQAdDaStiF2te1rfH5GkEY0iQ3JY6gbgg33Fjx6WlWr86I6/p5wgVjpddmRiNSngarADc8OPKTyEJ0yWVuoMPRqii1QBz2O2n0LX4BuP1mrm6+ZTY2IDWB5FiCDsdiZOsn6tTEp4WMe4LEU6lMMK1FdWoC4+umLL5L322vtZgv2JiuncZ9oopqqLUOnaopuKijYNewBNrXtwZlZEIiICIiAiIgIiICIiAiIgIiICIiAiIgIiICIiAiIgJ8IvPsQMfjsAKw4lc9bdDpm93UCnWHD/AIX9nt/5c/PEtaeXFYUVhA1UxuEq5VUanVQqy8qe/uOxHuJ3YXBPmN/CpPU02LBFZ9NzYElRsL9zaXh1b0pSzdNFRdx9FQfUl/T1HqO/9RH8pyRcowf2SsLq9XVXKEqaiisCm/IGlKYPsCL95rTEOyTN3yOr4f2kE0jq8Evai1XSdma9iyG24IuRa5lrdJftAp4+1LEMivfStZTqpVOw83APvwex3AlN9dYmljMfUNFQqqNACiw8jFePyI+AsluQZFhun8Ma+OIvewoG5CsQbU9A/ePySCdK2se5k+qvGJUeS/tIOGcAUycONvD1Auo7FOwt/Bx7yz8pzajnCeJRqB1722Kn0ZTup9jFliPbERIEREBERAREQEREBERAREQEREBERAREQEREBERAREQOjE4cVhaR3NsoFVWUg2ZSCQSpsRvYjcSUzhUpipA18rdHvkONpVCTUo6yy1TuQyqWQP76gu/Bt+UxHU+bnMq5ViNNH7tbX5B+8b82B/IKOwl95nlgcEEXBFiJSnXHRr5QzV6d3osxLH8VMk383tc/V+vvYI8jmh/vJH0/mdXDv4lJ2puNtSkbgC51A7Mo2vfbcSKYevo2O4mUoYnwFGldQU6gdTLbe9mAPmFwDNW3OCe13dPddpibJibI9r+Kt/DI9SDun53HvJmjBwCCCCLgjcEe01ioZozGzcegFh8+59zc+8k/T/UVfJ7eBVsvJov5qZ/u8r8raSeFLi94kN6c68XNzoejUR1HmKjXTHuW/Dftee3M+sqGW/vHRAeGqMKYPxeZsxcSWJHMi6xoZw+hHRj2am4cbnhrbqfSSOEIiICIiAiIgIiICIiAiIgIiICIiAiIgIiICIiBxdNcwuZZcCDtcHYg2IIPqJnJxdNUDXzrzoo5Xqr0FvSJ8ycmnv2/l/ykPwuINA+3cTZnMcFztcHYg7gg8g+spTr7o/8AsdjWoj7ljuOfDJ7H+U9j+XpeyiM16inzD9JnOj8C+e1QikqgID1LX54RAeXNj7AAk8WMdwuGbGstNbXc2uTZR6sx7KBck9gDMvm2cLlVL7Nh2KhlOp+GFNvq+Hqcn0Wy8Wtq+QlXVXXdLIEOEy/R5bh8VbXZuD4d/rbbeob+21rVVicwbEMzsS7NuXcl2b5JNz+ZnmqPr/0nG/MwMvk2ZNhKi1KZ0unp3B5HwfSbZZbiPtVGlU/jpq3+JQf9ZqHlGHbGVUpruzsEUe7MAP6mbf4SgMMiIOEQKP7qgf6SjuiIkCIiAiIgIiICIiAiIgIiICIiAiIgIiICIiAiIgcKqaxI/muBWoGRlDI4IZTwQexkjmNzQbQNfesMo/6Xaqo4rDTSPJNM3ar+YVQh9nPrIRiXLWubkm5J/QS6P2qXGHcgbimAD3Aasobf45lKYgb/AD/t/wDZR12i0WvJN0h0hV6orijTFhsalQi60k/ib3O9l5PxciCW/sK6YOPxJxjr93htk9Gqldv8Km/yVl/zwZFlFLIqFPD0VslMWHqTyWY9ySST8z3wEREBERAREQEREBERAREQEREBERAREQEREBERAREQE8uNpeIJ6p8biBB+psi/tek1O25Urbi4Ybi/Y9wZTGM6Bx1B9C4WpVF9mVdv/X6295spVHH/ADvO2kIFEdMfsexWOYNiiuFp9wCtSsfYAEqvySfgy7chySh0/SFHD0wiDc92Y92djuzH1MyMQERED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-2547664"/>
            <a:ext cx="6600825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485" name="Picture 5" descr="C:\Users\PCB\Desktop\Jakub Koudelka 9.tř\bez názv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933056"/>
            <a:ext cx="2880320" cy="2327299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Édith</a:t>
            </a:r>
            <a:r>
              <a:rPr lang="cs-CZ" b="1" dirty="0" smtClean="0"/>
              <a:t> Piaf 1915-1963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Známá pod krycím jménem </a:t>
            </a:r>
            <a:r>
              <a:rPr lang="cs-CZ" sz="2000" dirty="0" err="1" smtClean="0"/>
              <a:t>Vrabčák</a:t>
            </a:r>
            <a:r>
              <a:rPr lang="cs-CZ" sz="2000" dirty="0" smtClean="0"/>
              <a:t> byla světoznámá a oblíbená francouzská šansoniérka.</a:t>
            </a:r>
          </a:p>
          <a:p>
            <a:endParaRPr lang="cs-CZ" sz="2000" dirty="0" smtClean="0"/>
          </a:p>
          <a:p>
            <a:r>
              <a:rPr lang="cs-CZ" sz="2000" b="1" dirty="0" smtClean="0"/>
              <a:t>Největší hity:</a:t>
            </a:r>
          </a:p>
          <a:p>
            <a:r>
              <a:rPr lang="cs-CZ" sz="2000" dirty="0" err="1" smtClean="0"/>
              <a:t>Mon</a:t>
            </a:r>
            <a:r>
              <a:rPr lang="cs-CZ" sz="2000" dirty="0" smtClean="0"/>
              <a:t> </a:t>
            </a:r>
            <a:r>
              <a:rPr lang="cs-CZ" sz="2000" dirty="0" err="1" smtClean="0"/>
              <a:t>Dieu</a:t>
            </a:r>
            <a:r>
              <a:rPr lang="cs-CZ" sz="2000" dirty="0" smtClean="0"/>
              <a:t> (Můj Bože)</a:t>
            </a:r>
          </a:p>
          <a:p>
            <a:r>
              <a:rPr lang="cs-CZ" sz="2000" dirty="0" err="1" smtClean="0"/>
              <a:t>Mon</a:t>
            </a:r>
            <a:r>
              <a:rPr lang="cs-CZ" sz="2000" dirty="0" smtClean="0"/>
              <a:t> </a:t>
            </a:r>
            <a:r>
              <a:rPr lang="cs-CZ" sz="2000" dirty="0" err="1" smtClean="0"/>
              <a:t>légionnaire</a:t>
            </a:r>
            <a:r>
              <a:rPr lang="cs-CZ" sz="2000" dirty="0" smtClean="0"/>
              <a:t> (Můj legionář)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Filmy:</a:t>
            </a:r>
          </a:p>
          <a:p>
            <a:r>
              <a:rPr lang="cs-CZ" sz="2000" dirty="0" err="1" smtClean="0"/>
              <a:t>Étoile</a:t>
            </a:r>
            <a:r>
              <a:rPr lang="cs-CZ" sz="2000" dirty="0" smtClean="0"/>
              <a:t> </a:t>
            </a:r>
            <a:r>
              <a:rPr lang="cs-CZ" sz="2000" dirty="0" err="1" smtClean="0"/>
              <a:t>sans</a:t>
            </a:r>
            <a:r>
              <a:rPr lang="cs-CZ" sz="2000" dirty="0" smtClean="0"/>
              <a:t> </a:t>
            </a:r>
            <a:r>
              <a:rPr lang="cs-CZ" sz="2000" dirty="0" err="1" smtClean="0"/>
              <a:t>lumière</a:t>
            </a:r>
            <a:r>
              <a:rPr lang="cs-CZ" sz="2000" dirty="0" smtClean="0"/>
              <a:t> (Hvězda bez světla)</a:t>
            </a:r>
          </a:p>
          <a:p>
            <a:r>
              <a:rPr lang="cs-CZ" sz="2000" dirty="0" err="1" smtClean="0"/>
              <a:t>Neuf</a:t>
            </a:r>
            <a:r>
              <a:rPr lang="cs-CZ" sz="2000" dirty="0" smtClean="0"/>
              <a:t> </a:t>
            </a:r>
            <a:r>
              <a:rPr lang="cs-CZ" sz="2000" dirty="0" err="1" smtClean="0"/>
              <a:t>garçons</a:t>
            </a:r>
            <a:r>
              <a:rPr lang="cs-CZ" sz="2000" dirty="0" smtClean="0"/>
              <a:t>, </a:t>
            </a:r>
            <a:r>
              <a:rPr lang="cs-CZ" sz="2000" dirty="0" err="1" smtClean="0"/>
              <a:t>un</a:t>
            </a:r>
            <a:r>
              <a:rPr lang="cs-CZ" sz="2000" dirty="0" smtClean="0"/>
              <a:t> </a:t>
            </a:r>
            <a:r>
              <a:rPr lang="cs-CZ" sz="2000" dirty="0" err="1" smtClean="0"/>
              <a:t>cœur</a:t>
            </a:r>
            <a:r>
              <a:rPr lang="cs-CZ" sz="2000" dirty="0" smtClean="0"/>
              <a:t> (Devět chlapců jednoho srdce)</a:t>
            </a:r>
          </a:p>
          <a:p>
            <a:endParaRPr lang="cs-CZ" sz="2000" dirty="0" smtClean="0"/>
          </a:p>
        </p:txBody>
      </p:sp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Film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Četník ze </a:t>
            </a:r>
            <a:r>
              <a:rPr lang="cs-CZ" sz="2000" b="1" dirty="0" err="1" smtClean="0"/>
              <a:t>Saint</a:t>
            </a:r>
            <a:r>
              <a:rPr lang="cs-CZ" sz="2000" b="1" dirty="0" smtClean="0"/>
              <a:t>-</a:t>
            </a:r>
            <a:r>
              <a:rPr lang="cs-CZ" sz="2000" b="1" dirty="0" err="1" smtClean="0"/>
              <a:t>Tropez</a:t>
            </a:r>
            <a:endParaRPr lang="cs-CZ" sz="2000" b="1" dirty="0" smtClean="0"/>
          </a:p>
          <a:p>
            <a:r>
              <a:rPr lang="cs-CZ" sz="2000" dirty="0" smtClean="0"/>
              <a:t>Strážmistr </a:t>
            </a:r>
            <a:r>
              <a:rPr lang="cs-CZ" sz="2000" dirty="0" err="1" smtClean="0"/>
              <a:t>Ludovic</a:t>
            </a:r>
            <a:r>
              <a:rPr lang="cs-CZ" sz="2000" dirty="0" smtClean="0"/>
              <a:t> </a:t>
            </a:r>
            <a:r>
              <a:rPr lang="cs-CZ" sz="2000" dirty="0" err="1" smtClean="0"/>
              <a:t>Cruchot</a:t>
            </a:r>
            <a:r>
              <a:rPr lang="cs-CZ" sz="2000" dirty="0" smtClean="0"/>
              <a:t> slouží v malé horské vesničce v Alpách. Do práce je zapálený a rád by byl převelen. Jednoho dne se jeho přání opravdu vyplňuje a je převelen do turistického letoviska </a:t>
            </a:r>
            <a:r>
              <a:rPr lang="cs-CZ" sz="2000" dirty="0" err="1" smtClean="0"/>
              <a:t>Saint</a:t>
            </a:r>
            <a:r>
              <a:rPr lang="cs-CZ" sz="2000" dirty="0" smtClean="0"/>
              <a:t>-</a:t>
            </a:r>
            <a:r>
              <a:rPr lang="cs-CZ" sz="2000" dirty="0" err="1" smtClean="0"/>
              <a:t>Tropez</a:t>
            </a:r>
            <a:r>
              <a:rPr lang="cs-CZ" sz="2000" dirty="0" smtClean="0"/>
              <a:t>. Spolu s ním přijede i jeho dcera </a:t>
            </a:r>
            <a:r>
              <a:rPr lang="cs-CZ" sz="2000" dirty="0" err="1" smtClean="0"/>
              <a:t>Nicole</a:t>
            </a:r>
            <a:r>
              <a:rPr lang="cs-CZ" sz="2000" dirty="0" smtClean="0"/>
              <a:t>. </a:t>
            </a:r>
          </a:p>
          <a:p>
            <a:r>
              <a:rPr lang="cs-CZ" sz="2000" dirty="0" smtClean="0">
                <a:hlinkClick r:id="rId2"/>
              </a:rPr>
              <a:t>http://youtu.be/x4WYQxy4sUI</a:t>
            </a:r>
            <a:endParaRPr lang="cs-CZ" sz="2000" dirty="0" smtClean="0"/>
          </a:p>
          <a:p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</p:txBody>
      </p:sp>
      <p:pic>
        <p:nvPicPr>
          <p:cNvPr id="22530" name="Picture 2" descr="C:\Users\PCB\Desktop\Jakub Koudelka 9.tř\ANI3677df_7_cetnik_ze_saint_trope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93096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Móda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Francouzská móda</a:t>
            </a:r>
            <a:r>
              <a:rPr lang="cs-CZ" sz="2000" dirty="0" smtClean="0"/>
              <a:t> je proslulá, protože Francie je velmi bohatá země na módní tvůrce a módní trendy. Je tomu tak díky tomu, že nabízí občanům mnoho prestižních škol a univerzit, kde mohou studovat módní návrhářství, </a:t>
            </a:r>
            <a:r>
              <a:rPr lang="cs-CZ" sz="2000" dirty="0" err="1" smtClean="0"/>
              <a:t>návrhářství</a:t>
            </a:r>
            <a:r>
              <a:rPr lang="cs-CZ" sz="2000" dirty="0" smtClean="0"/>
              <a:t> bot, doplňků a šperků, módní fotografie, předpovídání trendů, marketing a to na vysoké úrovni. </a:t>
            </a:r>
            <a:endParaRPr lang="cs-CZ" sz="2000" dirty="0"/>
          </a:p>
        </p:txBody>
      </p:sp>
      <p:pic>
        <p:nvPicPr>
          <p:cNvPr id="5122" name="Picture 2" descr="http://1.bp.blogspot.com/-4DAsab0hEzE/UYZrBKJH58I/AAAAAAAAALM/Ztf-f1KfliA/s1600/a6abd643bb_68551663_o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21088"/>
            <a:ext cx="2304256" cy="2304256"/>
          </a:xfrm>
          <a:prstGeom prst="rect">
            <a:avLst/>
          </a:prstGeom>
          <a:noFill/>
        </p:spPr>
      </p:pic>
      <p:pic>
        <p:nvPicPr>
          <p:cNvPr id="5126" name="Picture 6" descr="http://img.ct24.cz/multimedia/images/51/5019/original/50184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252633"/>
            <a:ext cx="4032448" cy="2265903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Eiffelova</a:t>
            </a:r>
            <a:r>
              <a:rPr lang="cs-CZ" dirty="0" smtClean="0"/>
              <a:t> věž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err="1" smtClean="0"/>
              <a:t>Eiffelova</a:t>
            </a:r>
            <a:r>
              <a:rPr lang="cs-CZ" sz="2000" b="1" dirty="0" smtClean="0"/>
              <a:t> věž</a:t>
            </a:r>
            <a:r>
              <a:rPr lang="cs-CZ" sz="2000" dirty="0" smtClean="0"/>
              <a:t> (francouzsky </a:t>
            </a:r>
            <a:r>
              <a:rPr lang="fr-FR" sz="2000" i="1" dirty="0" smtClean="0"/>
              <a:t>La Tour Eiffel</a:t>
            </a:r>
            <a:r>
              <a:rPr lang="cs-CZ" sz="2000" dirty="0" smtClean="0"/>
              <a:t>) je ocelová věž v Paříži, v současnosti nejznámější pařížská dominanta. Měřila 300,65 metru a byla  nejvyšší stavbou světa. Dnes měří včetně antény na vrcholu 324 metrů. Je pojmenována po svém konstruktérovi Gustavu </a:t>
            </a:r>
            <a:r>
              <a:rPr lang="cs-CZ" sz="2000" dirty="0" err="1" smtClean="0"/>
              <a:t>Eiffelovi</a:t>
            </a:r>
            <a:r>
              <a:rPr lang="cs-CZ" sz="2000" dirty="0" smtClean="0"/>
              <a:t>. Stavba věže se původně předpokládala na 14 měsíců, nakonec se však skoro zdvojnásobila na 26 měsíců a její cena se prodražila o 1,5 milionu franků. </a:t>
            </a:r>
          </a:p>
          <a:p>
            <a:pPr>
              <a:buNone/>
            </a:pPr>
            <a:r>
              <a:rPr lang="cs-CZ" sz="2000" dirty="0" smtClean="0"/>
              <a:t>                                   </a:t>
            </a:r>
            <a:r>
              <a:rPr lang="cs-CZ" sz="2000" dirty="0" smtClean="0">
                <a:hlinkClick r:id="rId2"/>
              </a:rPr>
              <a:t>http://www.</a:t>
            </a:r>
            <a:r>
              <a:rPr lang="cs-CZ" sz="2000" dirty="0" err="1" smtClean="0">
                <a:hlinkClick r:id="rId2"/>
              </a:rPr>
              <a:t>youtube.com</a:t>
            </a:r>
            <a:r>
              <a:rPr lang="cs-CZ" sz="2000" dirty="0" smtClean="0">
                <a:hlinkClick r:id="rId2"/>
              </a:rPr>
              <a:t>/</a:t>
            </a:r>
            <a:r>
              <a:rPr lang="cs-CZ" sz="2000" dirty="0" err="1" smtClean="0">
                <a:hlinkClick r:id="rId2"/>
              </a:rPr>
              <a:t>watch</a:t>
            </a:r>
            <a:r>
              <a:rPr lang="cs-CZ" sz="2000" dirty="0" smtClean="0">
                <a:hlinkClick r:id="rId2"/>
              </a:rPr>
              <a:t>?v=n7hKe_</a:t>
            </a:r>
            <a:r>
              <a:rPr lang="cs-CZ" sz="2000" dirty="0" err="1" smtClean="0">
                <a:hlinkClick r:id="rId2"/>
              </a:rPr>
              <a:t>YHCWg</a:t>
            </a:r>
            <a:endParaRPr lang="cs-CZ" sz="2000" dirty="0"/>
          </a:p>
        </p:txBody>
      </p:sp>
      <p:pic>
        <p:nvPicPr>
          <p:cNvPr id="1027" name="Picture 3" descr="C:\Users\PCB\Desktop\Jakub Koudelka 9.tř\640px-Maurice_koechlin_pyl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89040"/>
            <a:ext cx="1944216" cy="2816075"/>
          </a:xfrm>
          <a:prstGeom prst="rect">
            <a:avLst/>
          </a:prstGeom>
          <a:noFill/>
        </p:spPr>
      </p:pic>
      <p:pic>
        <p:nvPicPr>
          <p:cNvPr id="1031" name="Picture 7" descr="http://upload.wikimedia.org/wikipedia/commons/2/2e/Tour_Eiffel%2C_July_18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9" y="4179683"/>
            <a:ext cx="3096343" cy="239966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Kuchyně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Francouzská kuchyně patří mezi </a:t>
            </a:r>
            <a:r>
              <a:rPr lang="cs-CZ" sz="2000" dirty="0" err="1" smtClean="0"/>
              <a:t>nejoceňovanější</a:t>
            </a:r>
            <a:r>
              <a:rPr lang="cs-CZ" sz="2000" dirty="0" smtClean="0"/>
              <a:t> kuchyně světa. K nejzákladnějším prvkům francouzské kuchyně patří vína a sýry. Francouzi milují ryby a mořské plody (ústřice, kraby, humry, langusty, mořské šneky), významnou roli ale hrají i jiné druhy masa (jehněčí, skopové, hovězí, telecí, vepřové a zvěřina), jedí se hojně i vnitřnosti a vyrábějí se paštiky. Zároveň ale maso minimálně ve stejném množství doplňuje i zelenina. Světově proslulý je francouzský chřest, oblíbená je i čekanka, artyčoky, květák, špenát nebo dýně. Důležitou pozici má čerstvé pečivo, především bagety. </a:t>
            </a:r>
          </a:p>
          <a:p>
            <a:endParaRPr lang="cs-CZ" sz="2000" dirty="0"/>
          </a:p>
        </p:txBody>
      </p:sp>
      <p:pic>
        <p:nvPicPr>
          <p:cNvPr id="19459" name="Picture 3" descr="http://www.tyden.cz/obrazek/201403/532566a33c8a5/crop-583593-sd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941168"/>
            <a:ext cx="3078990" cy="1480048"/>
          </a:xfrm>
          <a:prstGeom prst="rect">
            <a:avLst/>
          </a:prstGeom>
          <a:noFill/>
        </p:spPr>
      </p:pic>
      <p:pic>
        <p:nvPicPr>
          <p:cNvPr id="19461" name="Picture 5" descr="http://nd05.jxs.cz/342/571/972a5b54d4_83804881_o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797152"/>
            <a:ext cx="2448272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224</TotalTime>
  <Words>520</Words>
  <Application>Microsoft Office PowerPoint</Application>
  <PresentationFormat>Předvádění na obrazovce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Cesta</vt:lpstr>
      <vt:lpstr>Francie</vt:lpstr>
      <vt:lpstr>Školství</vt:lpstr>
      <vt:lpstr>Kultura</vt:lpstr>
      <vt:lpstr>Hudba</vt:lpstr>
      <vt:lpstr>Édith Piaf 1915-1963</vt:lpstr>
      <vt:lpstr>Film</vt:lpstr>
      <vt:lpstr>Móda</vt:lpstr>
      <vt:lpstr>Eiffelova věž</vt:lpstr>
      <vt:lpstr>Kuchyně</vt:lpstr>
      <vt:lpstr>Impresionismus</vt:lpstr>
      <vt:lpstr>Édouard Manet</vt:lpstr>
      <vt:lpstr>Claude Monet</vt:lpstr>
      <vt:lpstr>Vypracovali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Francie</dc:title>
  <dc:creator>PCB</dc:creator>
  <cp:lastModifiedBy>test</cp:lastModifiedBy>
  <cp:revision>27</cp:revision>
  <dcterms:created xsi:type="dcterms:W3CDTF">2014-05-23T06:13:15Z</dcterms:created>
  <dcterms:modified xsi:type="dcterms:W3CDTF">2014-06-18T17:37:59Z</dcterms:modified>
</cp:coreProperties>
</file>