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61" r:id="rId3"/>
    <p:sldId id="262" r:id="rId4"/>
    <p:sldId id="263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5" autoAdjust="0"/>
    <p:restoredTop sz="94640" autoAdjust="0"/>
  </p:normalViewPr>
  <p:slideViewPr>
    <p:cSldViewPr>
      <p:cViewPr varScale="1">
        <p:scale>
          <a:sx n="69" d="100"/>
          <a:sy n="69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74D47FE-4515-4B0A-AD8D-F7B2B379253B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2F64064-F4AA-4C5A-B92E-3910836BEAA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F0A078C-F9D5-41E1-9ED4-E5DA836FBF42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7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B922A8C-1470-4483-A3D2-53B7B247B91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9706D-1080-4475-B4C3-4E1EC5D37FA7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EB83B-3E5F-4E70-9CAC-96A13EEAEE7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487B8F-6CEC-4BC2-A8D3-56831E3F9B52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0691F6C-E69C-418F-A21E-4980FCA330D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B6229-89BC-4A5B-9B8A-25810D7B73AF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93C3B-3799-4582-AD52-7CDA61FA5EA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907DE8E-5557-48D0-85F3-70D15D8CDD54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BD00B1-89C8-4FFF-B47D-A262BB1A8C1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5E275-99DD-4FCD-84E9-407C04F8B118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A5148-F79D-427C-8C12-5B5612061C3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62AE8-D945-461E-BE07-268C4E6F7CB6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8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3DAEC-38C2-43ED-91F8-AA6FDB56402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09DCD-E14B-4818-9556-2A1547D7D3C4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354D6-B512-4170-B010-019CE11BB8A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E7D7E-F338-46FC-8E3D-F4202AFC3B20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3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E76E4-8701-4A7B-B0DC-09E67651E12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D7476-0E1C-490F-9391-A7ACD8B1A415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8D721-20B7-4475-9160-B9C7F99D538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dirty="0" smtClean="0"/>
              <a:t>Klepnutím na ikonu přidáte obrázek.</a:t>
            </a:r>
            <a:endParaRPr lang="en-US" noProof="0" dirty="0"/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6DB7DC-E15C-4124-BF93-195AF20534B6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5AFD87-94C8-411B-9611-9709E065D20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0" name="Zástupný symbol pro text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4FE5E25-DA2F-4E02-BA5B-6B2B8E073C3B}" type="datetimeFigureOut">
              <a:rPr lang="cs-CZ"/>
              <a:pPr>
                <a:defRPr/>
              </a:pPr>
              <a:t>19.6.2012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00F7713-1506-44F1-A4C6-2BD8BF35CE8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6" r:id="rId2"/>
    <p:sldLayoutId id="2147483774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5" r:id="rId9"/>
    <p:sldLayoutId id="2147483772" r:id="rId10"/>
    <p:sldLayoutId id="21474837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http://www.econews.gr/wp-content/uploads/2011/10/olympos-kynhgi-orion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cs.wikipedia.org/wiki/Soubor:2006_01_21_Ath%C3%A8nes_Parth%C3%A9non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cs.wikipedia.org/wiki/Soubor:Otto_of_Greece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hyperlink" Target="http://cs.wikipedia.org/wiki/Soubor:Bundesarchiv_Bild_102-08469,_Eleftherios_Venizelos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cs.wikipedia.org/wiki/Soubor:George_Papandreou_(junior)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jpeg"/><Relationship Id="rId4" Type="http://schemas.openxmlformats.org/officeDocument/2006/relationships/hyperlink" Target="http://cs.wikipedia.org/wiki/Soubor:Karolos_Papoulias_.jp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062664" cy="165618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2700"/>
          </a:effectLst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9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ŘECKO</a:t>
            </a:r>
            <a:endParaRPr lang="cs-CZ" sz="96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147" name="Podnadpis 2"/>
          <p:cNvSpPr>
            <a:spLocks noGrp="1"/>
          </p:cNvSpPr>
          <p:nvPr>
            <p:ph type="subTitle" idx="1"/>
          </p:nvPr>
        </p:nvSpPr>
        <p:spPr>
          <a:xfrm>
            <a:off x="468313" y="2276475"/>
            <a:ext cx="8280400" cy="4105275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</a:pPr>
            <a:endParaRPr lang="cs-CZ" sz="2800" smtClean="0">
              <a:solidFill>
                <a:schemeClr val="tx1"/>
              </a:solidFill>
            </a:endParaRPr>
          </a:p>
          <a:p>
            <a:pPr algn="l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800" smtClean="0">
                <a:solidFill>
                  <a:schemeClr val="tx1"/>
                </a:solidFill>
              </a:rPr>
              <a:t> přírodní rezervace</a:t>
            </a:r>
          </a:p>
          <a:p>
            <a:pPr algn="l" eaLnBrk="1" hangingPunct="1">
              <a:buClr>
                <a:schemeClr val="tx1"/>
              </a:buClr>
            </a:pPr>
            <a:endParaRPr lang="cs-CZ" sz="2800" smtClean="0">
              <a:solidFill>
                <a:schemeClr val="tx1"/>
              </a:solidFill>
            </a:endParaRPr>
          </a:p>
          <a:p>
            <a:pPr algn="l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800" smtClean="0">
                <a:solidFill>
                  <a:schemeClr val="tx1"/>
                </a:solidFill>
              </a:rPr>
              <a:t> chráněné oblasti</a:t>
            </a:r>
          </a:p>
          <a:p>
            <a:pPr algn="l" eaLnBrk="1" hangingPunct="1">
              <a:buClr>
                <a:schemeClr val="tx1"/>
              </a:buClr>
            </a:pPr>
            <a:endParaRPr lang="cs-CZ" sz="2800" smtClean="0">
              <a:solidFill>
                <a:schemeClr val="tx1"/>
              </a:solidFill>
            </a:endParaRPr>
          </a:p>
          <a:p>
            <a:pPr algn="l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cs-CZ" sz="3000" smtClean="0">
                <a:solidFill>
                  <a:schemeClr val="tx1"/>
                </a:solidFill>
              </a:rPr>
              <a:t> kulturní dědictví</a:t>
            </a:r>
          </a:p>
          <a:p>
            <a:pPr algn="l" eaLnBrk="1" hangingPunct="1">
              <a:buClr>
                <a:schemeClr val="tx1"/>
              </a:buClr>
            </a:pPr>
            <a:endParaRPr lang="cs-CZ" sz="3000" smtClean="0">
              <a:solidFill>
                <a:schemeClr val="tx1"/>
              </a:solidFill>
            </a:endParaRPr>
          </a:p>
          <a:p>
            <a:pPr algn="l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cs-CZ" sz="3000" smtClean="0">
                <a:solidFill>
                  <a:schemeClr val="tx1"/>
                </a:solidFill>
              </a:rPr>
              <a:t> významné, slavné osobnosti </a:t>
            </a:r>
          </a:p>
          <a:p>
            <a:pPr algn="ctr" eaLnBrk="1" hangingPunct="1">
              <a:buClr>
                <a:schemeClr val="tx1"/>
              </a:buClr>
            </a:pPr>
            <a:endParaRPr lang="cs-CZ" sz="2800" smtClean="0">
              <a:solidFill>
                <a:schemeClr val="tx1"/>
              </a:solidFill>
            </a:endParaRPr>
          </a:p>
        </p:txBody>
      </p:sp>
      <p:pic>
        <p:nvPicPr>
          <p:cNvPr id="6148" name="Picture 7" descr="C:\Users\Hlubimkovi\AppData\Local\Microsoft\Windows\Temporary Internet Files\Content.IE5\FNKCBOZ7\MC9002288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2565400"/>
            <a:ext cx="4343400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800" dirty="0" smtClean="0"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Přírodní rezervace</a:t>
            </a:r>
            <a:endParaRPr lang="cs-CZ" sz="4800" dirty="0">
              <a:solidFill>
                <a:schemeClr val="tx2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1609725"/>
            <a:ext cx="7300912" cy="48466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</a:t>
            </a:r>
            <a:r>
              <a:rPr lang="cs-CZ" sz="2200" b="1" smtClean="0">
                <a:solidFill>
                  <a:srgbClr val="852F74"/>
                </a:solidFill>
              </a:rPr>
              <a:t>hora Olymp</a:t>
            </a:r>
            <a:r>
              <a:rPr lang="cs-CZ" sz="2200" smtClean="0"/>
              <a:t>: - přírodní památkou od roku 1981, za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 kterou ji vyhlásilo UNESKO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- dva vrcholy – Mytikas (2917 m), Skolio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  (2911 m)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-zároveň nejvyšší hora země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220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400" b="1" smtClean="0">
                <a:solidFill>
                  <a:srgbClr val="852F74"/>
                </a:solidFill>
              </a:rPr>
              <a:t>    Vidos:      </a:t>
            </a:r>
            <a:r>
              <a:rPr lang="cs-CZ" sz="2200" b="1" smtClean="0"/>
              <a:t>-</a:t>
            </a:r>
            <a:r>
              <a:rPr lang="cs-CZ" sz="2200" smtClean="0">
                <a:solidFill>
                  <a:srgbClr val="852F74"/>
                </a:solidFill>
              </a:rPr>
              <a:t>  </a:t>
            </a:r>
            <a:r>
              <a:rPr lang="cs-CZ" sz="2200" smtClean="0"/>
              <a:t>hustě zalesněný ostrov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-  dříve vězení, ze které se stala místní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  drobná  atrakce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-  ptačí  rezervace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</a:t>
            </a:r>
          </a:p>
        </p:txBody>
      </p:sp>
      <p:pic>
        <p:nvPicPr>
          <p:cNvPr id="7172" name="Picture 2" descr="C:\Users\Hlubimkovi\Desktop\Olym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2071688"/>
            <a:ext cx="18573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3" descr="C:\Users\Hlubimkovi\Desktop\vid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4000500"/>
            <a:ext cx="1857375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704856" cy="645333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7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>Ostrov </a:t>
            </a:r>
            <a:r>
              <a:rPr lang="cs-CZ" sz="2700" cap="none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>Chrissi</a:t>
            </a:r>
            <a:r>
              <a:rPr lang="cs-CZ" sz="2700" cap="none" dirty="0" smtClean="0">
                <a:ln>
                  <a:noFill/>
                </a:ln>
                <a:solidFill>
                  <a:schemeClr val="tx1"/>
                </a:solidFill>
              </a:rPr>
              <a:t>:   - </a:t>
            </a:r>
            <a: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  <a:t>také pod názvem Oslí ostrov,</a:t>
            </a:r>
            <a:b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- je docela malý- jen 5 km na </a:t>
            </a:r>
            <a:b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délku a 1 km na šířku </a:t>
            </a:r>
            <a:b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- nejvyšší bod je kamenný vršek    </a:t>
            </a:r>
            <a:b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(jen 30 m nad mořem)</a:t>
            </a:r>
            <a:b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</a:t>
            </a:r>
            <a:r>
              <a:rPr lang="cs-CZ" sz="2700" cap="none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>Karpathos</a:t>
            </a:r>
            <a:r>
              <a:rPr lang="cs-CZ" sz="2700" cap="none" dirty="0" smtClean="0">
                <a:ln>
                  <a:noFill/>
                </a:ln>
                <a:solidFill>
                  <a:schemeClr val="tx1"/>
                </a:solidFill>
              </a:rPr>
              <a:t>:</a:t>
            </a:r>
            <a:r>
              <a:rPr lang="cs-CZ" sz="2400" cap="none" dirty="0" smtClean="0">
                <a:ln>
                  <a:noFill/>
                </a:ln>
                <a:solidFill>
                  <a:schemeClr val="tx1"/>
                </a:solidFill>
              </a:rPr>
              <a:t> </a:t>
            </a:r>
            <a:r>
              <a:rPr lang="cs-CZ" sz="2700" cap="none" dirty="0" smtClean="0">
                <a:ln>
                  <a:noFill/>
                </a:ln>
                <a:solidFill>
                  <a:schemeClr val="tx1"/>
                </a:solidFill>
              </a:rPr>
              <a:t>-    </a:t>
            </a:r>
            <a:r>
              <a:rPr lang="cs-CZ" sz="2400" cap="none" dirty="0" smtClean="0">
                <a:ln>
                  <a:noFill/>
                </a:ln>
                <a:solidFill>
                  <a:schemeClr val="tx1"/>
                </a:solidFill>
              </a:rPr>
              <a:t> </a:t>
            </a:r>
            <a:r>
              <a:rPr lang="cs-CZ" sz="2700" b="0" cap="none" dirty="0" err="1" smtClean="0">
                <a:ln>
                  <a:noFill/>
                </a:ln>
                <a:solidFill>
                  <a:schemeClr val="tx1"/>
                </a:solidFill>
              </a:rPr>
              <a:t>řekové</a:t>
            </a:r>
            <a: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  <a:t> zde budovali hodně kostelů,</a:t>
            </a:r>
            <a:b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7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kaplí a kamenných mlýnů (některé stále fungují)</a:t>
            </a:r>
            <a:r>
              <a:rPr lang="cs-CZ" sz="2000" dirty="0" smtClean="0"/>
              <a:t> </a:t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endParaRPr lang="cs-CZ" sz="24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195" name="Picture 5" descr="C:\Users\Hlubimkovi\Desktop\Domča\Chriss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981075"/>
            <a:ext cx="26225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3" descr="C:\Users\Hlubimkovi\Desktop\Domča\karpath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4149725"/>
            <a:ext cx="247015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800" dirty="0" smtClean="0"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CHRÁNĚNÉ OBLASTI</a:t>
            </a:r>
            <a:endParaRPr lang="cs-CZ" sz="4800" dirty="0">
              <a:solidFill>
                <a:schemeClr val="tx2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Samaria</a:t>
            </a:r>
            <a:r>
              <a:rPr lang="cs-CZ" sz="2400" dirty="0" smtClean="0"/>
              <a:t>:   - největší, nejznámější národní park 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  soutěska na ostrově Kréta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-  je tu spousta pitné vody 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   odpočinkových míst.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cs-CZ" sz="2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b="1" dirty="0" err="1" smtClean="0">
                <a:solidFill>
                  <a:schemeClr val="tx2">
                    <a:lumMod val="75000"/>
                  </a:schemeClr>
                </a:solidFill>
              </a:rPr>
              <a:t>Olympus</a:t>
            </a:r>
            <a:r>
              <a:rPr lang="cs-CZ" sz="2400" dirty="0" smtClean="0"/>
              <a:t>:  - oblast pod horou Olymp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</a:rPr>
              <a:t>                 </a:t>
            </a:r>
            <a:r>
              <a:rPr lang="cs-CZ" sz="2400" dirty="0" smtClean="0"/>
              <a:t>-</a:t>
            </a:r>
            <a:r>
              <a:rPr lang="cs-CZ" sz="24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sz="2400" dirty="0" smtClean="0"/>
              <a:t>je tu přísný zákaz lovu</a:t>
            </a:r>
            <a:endParaRPr lang="cs-CZ" sz="2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- zapsán v UNESCU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cs-CZ" sz="2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/>
            </a:r>
            <a:br>
              <a:rPr lang="cs-CZ" sz="2400" dirty="0" smtClean="0"/>
            </a:br>
            <a:endParaRPr lang="cs-CZ" dirty="0"/>
          </a:p>
        </p:txBody>
      </p:sp>
      <p:pic>
        <p:nvPicPr>
          <p:cNvPr id="9220" name="Picture 2" descr="C:\Users\Hlubimkovi\Desktop\Domča\sama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2071688"/>
            <a:ext cx="1879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2" descr="http://www.econews.gr/wp-content/uploads/2011/10/olympos-kynhgi-orion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250825" y="4357688"/>
            <a:ext cx="1822450" cy="15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5000" cap="none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KULTURNÍ</a:t>
            </a:r>
            <a:r>
              <a:rPr lang="cs-CZ" sz="4800" cap="none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DĚDITSTVÍ</a:t>
            </a:r>
            <a:endParaRPr lang="cs-CZ" sz="4800" cap="none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000" dirty="0" smtClean="0"/>
              <a:t>Řecko je země s bohatým kulturním dědictvím a památkami nevyčíslitelné hodnoty.</a:t>
            </a:r>
            <a:endParaRPr lang="cs-CZ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b="1" dirty="0" err="1" smtClean="0">
                <a:solidFill>
                  <a:schemeClr val="tx2">
                    <a:lumMod val="75000"/>
                  </a:schemeClr>
                </a:solidFill>
              </a:rPr>
              <a:t>Parthenon</a:t>
            </a:r>
            <a:r>
              <a:rPr lang="cs-CZ" sz="2400" b="1" dirty="0" smtClean="0"/>
              <a:t>:   – </a:t>
            </a:r>
            <a:r>
              <a:rPr lang="cs-CZ" sz="2400" dirty="0" smtClean="0"/>
              <a:t>chrám bohyně Athény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                     </a:t>
            </a:r>
            <a:r>
              <a:rPr lang="cs-CZ" sz="2400" dirty="0" smtClean="0"/>
              <a:t>- v době křesťanství přejmenován na        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    chrám Panny Marie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  -je v seznamu UNESCO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cs-CZ" sz="2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400" b="1" dirty="0" err="1" smtClean="0">
                <a:solidFill>
                  <a:schemeClr val="tx2">
                    <a:lumMod val="75000"/>
                  </a:schemeClr>
                </a:solidFill>
              </a:rPr>
              <a:t>Epidauros</a:t>
            </a:r>
            <a:r>
              <a:rPr lang="cs-CZ" sz="2400" b="1" dirty="0" smtClean="0"/>
              <a:t>:    -  </a:t>
            </a:r>
            <a:r>
              <a:rPr lang="cs-CZ" sz="2400" dirty="0" smtClean="0"/>
              <a:t>starověké město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  - je tu </a:t>
            </a:r>
            <a:r>
              <a:rPr lang="cs-CZ" sz="2400" dirty="0" err="1" smtClean="0"/>
              <a:t>Asklépiův</a:t>
            </a:r>
            <a:r>
              <a:rPr lang="cs-CZ" sz="2400" dirty="0" smtClean="0"/>
              <a:t> chrám spolu s obrovským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    amfiteátrem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  - roce 1988 zapsán na seznam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 smtClean="0"/>
              <a:t>                       UNESCO.</a:t>
            </a:r>
            <a:endParaRPr lang="cs-CZ" sz="2400" dirty="0"/>
          </a:p>
        </p:txBody>
      </p:sp>
      <p:pic>
        <p:nvPicPr>
          <p:cNvPr id="10244" name="Obrázek 3" descr="http://upload.wikimedia.org/wikipedia/commons/thumb/c/ce/2006_01_21_Ath%C3%A8nes_Parth%C3%A9non.JPG/300px-2006_01_21_Ath%C3%A8nes_Parth%C3%A9no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2714625"/>
            <a:ext cx="1857375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rg_hi" descr="http://t3.gstatic.com/images?q=tbn:ANd9GcQKXkiKzMbmxMkXRYEik4nz7h6bvfe9OVoNWUBcbNOjYhKQ0oe69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8" y="4786313"/>
            <a:ext cx="18573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19721"/>
            <a:ext cx="7242048" cy="555188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2400" cap="none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>Meteora</a:t>
            </a:r>
            <a:r>
              <a:rPr lang="cs-CZ" sz="2400" cap="none" dirty="0" smtClean="0">
                <a:ln>
                  <a:noFill/>
                </a:ln>
                <a:solidFill>
                  <a:schemeClr val="tx1"/>
                </a:solidFill>
              </a:rPr>
              <a:t>: - 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kláštery</a:t>
            </a:r>
            <a:r>
              <a:rPr lang="cs-CZ" sz="2400" cap="none" dirty="0" smtClean="0">
                <a:ln>
                  <a:noFill/>
                </a:ln>
                <a:solidFill>
                  <a:schemeClr val="tx1"/>
                </a:solidFill>
              </a:rPr>
              <a:t> 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na vrcholcích bizarních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slepencových skal, roku 1988 byly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kláštery zapsány na seznam UNESCO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</a:t>
            </a:r>
            <a:r>
              <a:rPr lang="cs-CZ" sz="2400" cap="none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>Mystras</a:t>
            </a:r>
            <a:r>
              <a:rPr lang="cs-CZ" sz="2400" cap="none" dirty="0" smtClean="0">
                <a:ln>
                  <a:noFill/>
                </a:ln>
                <a:solidFill>
                  <a:schemeClr val="tx1"/>
                </a:solidFill>
              </a:rPr>
              <a:t>: -   </a:t>
            </a:r>
            <a:r>
              <a:rPr lang="cs-CZ" sz="2400" b="0" cap="none" dirty="0" err="1" smtClean="0">
                <a:ln>
                  <a:noFill/>
                </a:ln>
                <a:solidFill>
                  <a:schemeClr val="tx1"/>
                </a:solidFill>
              </a:rPr>
              <a:t>Byzanské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město (13.stol.), dnes sice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zaniklé, ale budovy stále dobře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zachovalé. Od roku 1989 je celá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lokalita v seznamu UNESCO.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endParaRPr lang="cs-CZ" sz="24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267" name="rg_hi" descr="http://t2.gstatic.com/images?q=tbn:ANd9GcS9diTnF2iF1D08KaZaFRf4kD4W0p_TOSNikaG-D42-gFlvMo7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916113"/>
            <a:ext cx="1993900" cy="169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il_fi" descr="http://2.bp.blogspot.com/_HxULcreCGls/TNTtOsiTUbI/AAAAAAAAAEQ/HhfjlTUi6Hc/s1600/Mystr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4221163"/>
            <a:ext cx="207803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0"/>
            <a:ext cx="7632848" cy="14847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8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VÝZNAMNÉ, SLAVNÉ OSOBNOSTI</a:t>
            </a:r>
            <a:endParaRPr lang="cs-CZ" sz="4800" dirty="0">
              <a:solidFill>
                <a:schemeClr val="tx2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725"/>
            <a:ext cx="7499350" cy="4987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000" b="1" smtClean="0">
                <a:solidFill>
                  <a:srgbClr val="852F74"/>
                </a:solidFill>
              </a:rPr>
              <a:t>    Ota I.                </a:t>
            </a:r>
            <a:r>
              <a:rPr lang="cs-CZ" sz="2000" b="1" smtClean="0"/>
              <a:t>– </a:t>
            </a:r>
            <a:r>
              <a:rPr lang="cs-CZ" sz="2200" smtClean="0"/>
              <a:t>první moderní král Řecka (1832),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   - po pokusu o atentát královny byl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     roku 1862 vyhoštěn ze země.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200" smtClean="0"/>
              <a:t>                          - zemřel v exilu roku 1867.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800" b="1" smtClean="0">
              <a:solidFill>
                <a:srgbClr val="852F74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800" b="1" smtClean="0">
              <a:solidFill>
                <a:srgbClr val="852F74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600" b="1" smtClean="0">
              <a:solidFill>
                <a:srgbClr val="852F74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600" b="1" smtClean="0">
              <a:solidFill>
                <a:srgbClr val="852F74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600" b="1" smtClean="0">
              <a:solidFill>
                <a:srgbClr val="852F74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600" b="1" smtClean="0">
              <a:solidFill>
                <a:srgbClr val="852F74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600" b="1" smtClean="0">
              <a:solidFill>
                <a:srgbClr val="852F74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000" b="1" smtClean="0">
                <a:solidFill>
                  <a:srgbClr val="852F74"/>
                </a:solidFill>
              </a:rPr>
              <a:t>Eleftherios Venizelos </a:t>
            </a:r>
            <a:r>
              <a:rPr lang="cs-CZ" sz="1900" b="1" smtClean="0"/>
              <a:t>– </a:t>
            </a:r>
            <a:r>
              <a:rPr lang="cs-CZ" sz="2000" smtClean="0"/>
              <a:t>významný řecký revolucionář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000" smtClean="0"/>
              <a:t>                                  - díky němu se Řecko takřka                                                  z                               zdvojnásobilo     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000" smtClean="0"/>
              <a:t>                                  - říkalo se mu „tvůrce moderního Řecka“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000" smtClean="0"/>
              <a:t>                                    nebo ,,Velký Kréťan“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000" smtClean="0"/>
              <a:t>                         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cs-CZ" sz="2000" smtClean="0"/>
              <a:t>                            </a:t>
            </a:r>
            <a:r>
              <a:rPr lang="cs-CZ" sz="2000" i="1" smtClean="0"/>
              <a:t>             </a:t>
            </a:r>
            <a:endParaRPr lang="cs-CZ" sz="200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cs-CZ" sz="2000" smtClean="0"/>
          </a:p>
        </p:txBody>
      </p:sp>
      <p:pic>
        <p:nvPicPr>
          <p:cNvPr id="12292" name="Obrázek 3" descr="http://upload.wikimedia.org/wikipedia/commons/thumb/9/9d/Otto_of_Greece.jpg/220px-Otto_of_Greec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989138"/>
            <a:ext cx="1746250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Obrázek 4" descr="http://upload.wikimedia.org/wikipedia/commons/thumb/9/96/Bundesarchiv_Bild_102-08469%2C_Eleftherios_Venizelos.jpg/220px-Bundesarchiv_Bild_102-08469%2C_Eleftherios_Venizelo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650" y="4581525"/>
            <a:ext cx="18891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704856" cy="66693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>Jorgos Papandreu </a:t>
            </a:r>
            <a:r>
              <a:rPr lang="cs-CZ" sz="2400" cap="none" dirty="0" smtClean="0">
                <a:ln>
                  <a:noFill/>
                </a:ln>
                <a:solidFill>
                  <a:schemeClr val="tx1"/>
                </a:solidFill>
              </a:rPr>
              <a:t>– 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182. předseda vlády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-od roku 2004- předseda </a:t>
            </a:r>
            <a:r>
              <a:rPr lang="cs-CZ" sz="2400" b="0" cap="none" dirty="0" err="1" smtClean="0">
                <a:ln>
                  <a:noFill/>
                </a:ln>
                <a:solidFill>
                  <a:schemeClr val="tx1"/>
                </a:solidFill>
              </a:rPr>
              <a:t>centrolevicové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  strany PASOK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– zastával ministra zahraničí a také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  funkci hlavy mnišského státu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  Athos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8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8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8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8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</a:rPr>
              <a:t>Karolos Papulias </a:t>
            </a:r>
            <a:r>
              <a:rPr lang="cs-CZ" sz="2400" cap="none" dirty="0" smtClean="0">
                <a:ln>
                  <a:noFill/>
                </a:ln>
                <a:solidFill>
                  <a:schemeClr val="tx1"/>
                </a:solidFill>
              </a:rPr>
              <a:t>-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politik, současný prezident Helénské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republiky 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- zastupoval ministra </a:t>
            </a:r>
            <a:r>
              <a:rPr lang="cs-CZ" sz="2400" b="0" cap="none" dirty="0" err="1" smtClean="0">
                <a:ln>
                  <a:noFill/>
                </a:ln>
                <a:solidFill>
                  <a:schemeClr val="tx1"/>
                </a:solidFill>
              </a:rPr>
              <a:t>zahran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. věcí 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- zvolen na 5-ti </a:t>
            </a:r>
            <a:r>
              <a:rPr lang="cs-CZ" sz="2400" b="0" cap="none" dirty="0" err="1" smtClean="0">
                <a:ln>
                  <a:noFill/>
                </a:ln>
                <a:solidFill>
                  <a:schemeClr val="tx1"/>
                </a:solidFill>
              </a:rPr>
              <a:t>leté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období </a:t>
            </a:r>
            <a:r>
              <a:rPr lang="cs-CZ" sz="2400" b="0" cap="none" dirty="0" err="1" smtClean="0">
                <a:ln>
                  <a:noFill/>
                </a:ln>
                <a:solidFill>
                  <a:schemeClr val="tx1"/>
                </a:solidFill>
              </a:rPr>
              <a:t>jednokomoro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-  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  </a:t>
            </a:r>
            <a:r>
              <a:rPr lang="cs-CZ" sz="2400" b="0" cap="none" dirty="0" err="1" smtClean="0">
                <a:ln>
                  <a:noFill/>
                </a:ln>
                <a:solidFill>
                  <a:schemeClr val="tx1"/>
                </a:solidFill>
              </a:rPr>
              <a:t>vým</a:t>
            </a: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parlamentem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>                         </a:t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  <a:t/>
            </a:r>
            <a:br>
              <a:rPr lang="cs-CZ" sz="2400" b="0" cap="none" dirty="0" smtClean="0">
                <a:ln>
                  <a:noFill/>
                </a:ln>
                <a:solidFill>
                  <a:schemeClr val="tx1"/>
                </a:solidFill>
              </a:rPr>
            </a:br>
            <a:endParaRPr lang="cs-CZ" sz="2400" dirty="0">
              <a:solidFill>
                <a:schemeClr val="tx1"/>
              </a:solidFill>
            </a:endParaRPr>
          </a:p>
        </p:txBody>
      </p:sp>
      <p:pic>
        <p:nvPicPr>
          <p:cNvPr id="13315" name="Obrázek 2" descr="George Papandreou (junior)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692150"/>
            <a:ext cx="1960562" cy="209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Obrázek 3" descr="Karolos Papoulias 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288" y="3284538"/>
            <a:ext cx="1962150" cy="243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7239000" cy="146208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8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cs-CZ" sz="48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cs-CZ" sz="53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ZDROJE </a:t>
            </a:r>
            <a:br>
              <a:rPr lang="cs-CZ" sz="53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cs-CZ" sz="5300" cap="none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VYHLEDÁVÁNÍ</a:t>
            </a:r>
            <a:endParaRPr lang="cs-CZ" sz="5300" cap="none" dirty="0">
              <a:ln>
                <a:noFill/>
              </a:ln>
              <a:solidFill>
                <a:schemeClr val="tx2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339" name="Zástupný symbol pro obsah 3"/>
          <p:cNvSpPr>
            <a:spLocks noGrp="1"/>
          </p:cNvSpPr>
          <p:nvPr>
            <p:ph idx="1"/>
          </p:nvPr>
        </p:nvSpPr>
        <p:spPr>
          <a:xfrm>
            <a:off x="395288" y="1773238"/>
            <a:ext cx="7239000" cy="4846637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cs-CZ" sz="2400" b="1" smtClean="0"/>
              <a:t>Internet: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b="1" smtClean="0"/>
              <a:t>            </a:t>
            </a:r>
            <a:r>
              <a:rPr lang="cs-CZ" sz="1800" smtClean="0"/>
              <a:t>● www.wikipedie.cz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1800" smtClean="0"/>
              <a:t>                ● Řecko – cestopisy.cz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1800" smtClean="0"/>
              <a:t>                ● www.řecko v detailech.cz</a:t>
            </a:r>
          </a:p>
          <a:p>
            <a:pPr eaLnBrk="1" hangingPunct="1">
              <a:buFont typeface="Wingdings 2" pitchFamily="18" charset="2"/>
              <a:buNone/>
            </a:pPr>
            <a:endParaRPr lang="cs-CZ" sz="1800" smtClean="0"/>
          </a:p>
          <a:p>
            <a:pPr eaLnBrk="1" hangingPunct="1">
              <a:buFont typeface="Wingdings" pitchFamily="2" charset="2"/>
              <a:buChar char="q"/>
            </a:pPr>
            <a:r>
              <a:rPr lang="cs-CZ" sz="2400" b="1" smtClean="0"/>
              <a:t>Knihy:       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b="1" smtClean="0"/>
              <a:t>           </a:t>
            </a:r>
            <a:r>
              <a:rPr lang="cs-CZ" sz="1800" b="1" smtClean="0"/>
              <a:t>●</a:t>
            </a:r>
            <a:r>
              <a:rPr lang="cs-CZ" sz="2400" b="1" smtClean="0"/>
              <a:t> </a:t>
            </a:r>
            <a:r>
              <a:rPr lang="cs-CZ" sz="1800" smtClean="0"/>
              <a:t>encyklopedie zeměpisu </a:t>
            </a:r>
            <a:endParaRPr lang="cs-CZ" sz="2400" smtClean="0"/>
          </a:p>
          <a:p>
            <a:pPr eaLnBrk="1" hangingPunct="1">
              <a:buFont typeface="Wingdings 2" pitchFamily="18" charset="2"/>
              <a:buNone/>
            </a:pPr>
            <a:endParaRPr lang="cs-CZ" sz="2400" smtClean="0"/>
          </a:p>
          <a:p>
            <a:pPr eaLnBrk="1" hangingPunct="1">
              <a:buFont typeface="Wingdings" pitchFamily="2" charset="2"/>
              <a:buChar char="Ø"/>
            </a:pPr>
            <a:r>
              <a:rPr lang="cs-CZ" sz="2400" b="1" smtClean="0"/>
              <a:t>Vypracovaly: </a:t>
            </a:r>
            <a:r>
              <a:rPr lang="cs-CZ" sz="1800" smtClean="0"/>
              <a:t>Aneta Minxová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smtClean="0"/>
              <a:t>                                Dominika Hlubinková</a:t>
            </a:r>
          </a:p>
        </p:txBody>
      </p:sp>
      <p:pic>
        <p:nvPicPr>
          <p:cNvPr id="14341" name="Picture 5" descr="MC900129198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74679">
            <a:off x="5107815" y="2756158"/>
            <a:ext cx="2303463" cy="20335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ohatý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775</TotalTime>
  <Words>303</Words>
  <Application>Microsoft Office PowerPoint</Application>
  <PresentationFormat>Předvádění na obrazovce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Bohatý</vt:lpstr>
      <vt:lpstr>ŘECKO</vt:lpstr>
      <vt:lpstr>Přírodní rezervace</vt:lpstr>
      <vt:lpstr>              Ostrov Chrissi:   - také pod názvem Oslí ostrov,                         - je docela malý- jen 5 km na                    délku a 1 km na šířku                              - nejvyšší bod je kamenný vršek                        (jen 30 m nad mořem)          Karpathos: -     řekové zde budovali hodně kostelů,                             kaplí a kamenných mlýnů (některé stále fungují)       </vt:lpstr>
      <vt:lpstr>CHRÁNĚNÉ OBLASTI</vt:lpstr>
      <vt:lpstr>KULTURNÍ DĚDITSTVÍ</vt:lpstr>
      <vt:lpstr>Meteora: - kláštery na vrcholcích bizarních                    slepencových skal, roku 1988 byly                         kláštery zapsány na seznam UNESCO          Mystras: -   Byzanské město (13.stol.), dnes sice                    zaniklé, ale budovy stále dobře                    zachovalé. Od roku 1989 je celá              lokalita v seznamu UNESCO.  </vt:lpstr>
      <vt:lpstr>VÝZNAMNÉ, SLAVNÉ OSOBNOSTI</vt:lpstr>
      <vt:lpstr>     Jorgos Papandreu – 182. předseda vlády                             -od roku 2004- předseda centrolevicové                               strany PASOK                              – zastával ministra zahraničí a také                               funkci hlavy mnišského státu                                Athos    Karolos Papulias - politik, současný prezident Helénské                             republiky                             - zastupoval ministra zahran. věcí                             - zvolen na 5-ti leté období jednokomoro-                                vým parlamentem                                                                                    </vt:lpstr>
      <vt:lpstr> ZDROJE  VYHLEDÁVÁNÍ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ŘECKO</dc:title>
  <dc:creator>Hlubinkovi</dc:creator>
  <cp:lastModifiedBy>g</cp:lastModifiedBy>
  <cp:revision>71</cp:revision>
  <dcterms:created xsi:type="dcterms:W3CDTF">2012-05-28T15:40:29Z</dcterms:created>
  <dcterms:modified xsi:type="dcterms:W3CDTF">2012-06-19T13:40:06Z</dcterms:modified>
</cp:coreProperties>
</file>