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51" d="100"/>
          <a:sy n="51" d="100"/>
        </p:scale>
        <p:origin x="-54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AC309-4243-48D9-8D7D-1A3BB9FE7DAD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2AD92-6561-417C-B255-92B7FB44E2C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AD92-6561-417C-B255-92B7FB44E2C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7309-64BF-4AA9-8DCC-9C61F1204B57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48F-5E5F-4DFF-B4F8-1E693B9158B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7309-64BF-4AA9-8DCC-9C61F1204B57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48F-5E5F-4DFF-B4F8-1E693B9158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7309-64BF-4AA9-8DCC-9C61F1204B57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48F-5E5F-4DFF-B4F8-1E693B9158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7309-64BF-4AA9-8DCC-9C61F1204B57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48F-5E5F-4DFF-B4F8-1E693B9158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7309-64BF-4AA9-8DCC-9C61F1204B57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33148F-5E5F-4DFF-B4F8-1E693B9158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7309-64BF-4AA9-8DCC-9C61F1204B57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48F-5E5F-4DFF-B4F8-1E693B9158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7309-64BF-4AA9-8DCC-9C61F1204B57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48F-5E5F-4DFF-B4F8-1E693B9158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7309-64BF-4AA9-8DCC-9C61F1204B57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48F-5E5F-4DFF-B4F8-1E693B9158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7309-64BF-4AA9-8DCC-9C61F1204B57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48F-5E5F-4DFF-B4F8-1E693B9158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7309-64BF-4AA9-8DCC-9C61F1204B57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48F-5E5F-4DFF-B4F8-1E693B9158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7309-64BF-4AA9-8DCC-9C61F1204B57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148F-5E5F-4DFF-B4F8-1E693B9158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9A7309-64BF-4AA9-8DCC-9C61F1204B57}" type="datetimeFigureOut">
              <a:rPr lang="cs-CZ" smtClean="0"/>
              <a:pPr/>
              <a:t>19.6.2014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33148F-5E5F-4DFF-B4F8-1E693B9158B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ola.com/" TargetMode="External"/><Relationship Id="rId2" Type="http://schemas.openxmlformats.org/officeDocument/2006/relationships/hyperlink" Target="https://cs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z/pictur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van\Desktop\&#352;kola\France%20-%20La%20Marseillaise.mp3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youtube.com/watch?v=1HnJXSXA_P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ddmpraha.cz/get.php?id=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503286" cy="64533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Autofit/>
          </a:bodyPr>
          <a:lstStyle/>
          <a:p>
            <a:r>
              <a:rPr lang="cs-CZ" sz="9600" dirty="0" smtClean="0">
                <a:latin typeface="Berlin Sans FB" pitchFamily="34" charset="0"/>
              </a:rPr>
              <a:t>Francie</a:t>
            </a:r>
            <a:endParaRPr lang="cs-CZ" sz="9600" dirty="0">
              <a:latin typeface="Berlin Sans FB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Francouzké</a:t>
            </a:r>
            <a:r>
              <a:rPr lang="cs-CZ" dirty="0" smtClean="0"/>
              <a:t> kolonie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Franklin Gothic Book"/>
              </a:rPr>
              <a:t>Francie získávala první kolonie na počátku 17 století, postupem času se stala jednou z rozhodujících světových koloniálních velmocí; v 19. a 20. století měla po Velké </a:t>
            </a:r>
            <a:r>
              <a:rPr lang="cs-CZ" dirty="0" err="1" smtClean="0">
                <a:latin typeface="Franklin Gothic Book"/>
              </a:rPr>
              <a:t>Britániine</a:t>
            </a:r>
            <a:r>
              <a:rPr lang="cs-CZ" dirty="0" smtClean="0">
                <a:latin typeface="Franklin Gothic Book"/>
              </a:rPr>
              <a:t> nejrozsáhlejší koloniální říši.</a:t>
            </a:r>
            <a:endParaRPr lang="cs-CZ" b="1" dirty="0" smtClean="0">
              <a:latin typeface="Franklin Gothic Book"/>
            </a:endParaRPr>
          </a:p>
        </p:txBody>
      </p:sp>
      <p:pic>
        <p:nvPicPr>
          <p:cNvPr id="5122" name="Picture 2" descr="http://upload.wikimedia.org/wikipedia/commons/thumb/8/8d/EmpireFrench.png/1024px-EmpireFren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933056"/>
            <a:ext cx="4677011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Guadeloupe a </a:t>
            </a:r>
            <a:r>
              <a:rPr lang="cs-CZ" dirty="0" err="1" smtClean="0"/>
              <a:t>Martiniqu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</a:t>
            </a:r>
            <a:r>
              <a:rPr lang="cs-CZ" b="1" dirty="0" smtClean="0"/>
              <a:t>e </a:t>
            </a:r>
            <a:r>
              <a:rPr lang="cs-CZ" b="1" dirty="0" smtClean="0"/>
              <a:t>nachází v souostroví Malých Antil</a:t>
            </a:r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26626" name="Picture 2" descr="http://upload.wikimedia.org/wikipedia/commons/3/3f/Map_of_the_Caribbean_-_Lesser_Antil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5904656" cy="41701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Francouzská Guyana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</a:t>
            </a:r>
            <a:r>
              <a:rPr lang="cs-CZ" dirty="0" smtClean="0"/>
              <a:t>e </a:t>
            </a:r>
            <a:r>
              <a:rPr lang="cs-CZ" dirty="0" smtClean="0"/>
              <a:t>nachází v </a:t>
            </a:r>
            <a:r>
              <a:rPr lang="cs-CZ" dirty="0" smtClean="0"/>
              <a:t>J</a:t>
            </a:r>
            <a:r>
              <a:rPr lang="cs-CZ" dirty="0" smtClean="0"/>
              <a:t>ižní </a:t>
            </a:r>
            <a:r>
              <a:rPr lang="cs-CZ" dirty="0" smtClean="0"/>
              <a:t>Americe</a:t>
            </a:r>
          </a:p>
          <a:p>
            <a:endParaRPr lang="cs-CZ" dirty="0"/>
          </a:p>
        </p:txBody>
      </p:sp>
      <p:sp>
        <p:nvSpPr>
          <p:cNvPr id="27652" name="AutoShape 4" descr="data:image/jpeg;base64,/9j/4AAQSkZJRgABAQAAAQABAAD/2wCEAAkGBxQQEBUUEBAVFRQXGBUUFxcVFxESGBgXFhwWFhoXFhcYHSogGhwlHRQYITQhJikrLy41GiE1OD8tNygtLisBCgoKDg0OGhAQGywlHyU2NzQ0LCwtLCwsLC8sLDIsLywsLDQyLCwsNSw3LCwsLC0sLCwsLCw0LCwsLCwsLCwsLP/AABEIAO8A0wMBIgACEQEDEQH/xAAbAAEAAgMBAQAAAAAAAAAAAAAAAQUCAwQGB//EADsQAAEDAwIEBAQEBAYCAwAAAAEAAhEDEiEEMQVBUWETInGBBjKRoVKxwfAjM0KSYnKCotHhFfEUFiT/xAAaAQEAAwEBAQAAAAAAAAAAAAAAAgMEAQUG/8QALREAAgIBBAECBQIHAAAAAAAAAAECEQMEEiExUQVBEyIyYaFxkRQjUoGx4fH/2gAMAwEAAhEDEQA/APq9bTNcSSBJ3kNcD6ghc1HQAPAeGFsl7RY0eboT0EkgR74XeVp1YJpuiZgxG88iO6jn08ckXXD8lMMjTJ1WmYKbopt+UgQ1o5QAFtJXFScagIZVNzS0lrwCMEOxs4ZEZOM42XVSqh0wdiQexG4PdZfTuFKL7LM/szOUlYl4mJE9JE/RZL0jOJUF8bnsq9+sc4+SA3qZJ7Y2z++3BVrlziXy9oMEDE9f8rQYBjOOexxfx+Jz2Q5f4/cuhhlI9BKSqUaupeXAjIAtIc4COmQu5nEWQLiQTuLXug9JAWiGeEumSyabLCrR2Shd3XLqta2nT8T5m4+UjmsDrqTwW3EyJMNqbbyTbEYPYq20U7ZdnTTrhzWnzQ6CMHEifNGy2SvP062sA8rRUF9SLhSYbQ6u1ghsQIZRJxM1OUELGrq9eCI0zSJk5pkEeEcZeCB4sdSZOQBlZyj0UpKoGa3W2VXHSgODKPhU7qZBeS/xAXX5AFhnHaee7WVNU2qXUmXsLacMJogBx8S/zYdi2mJkx4hMOiEsUXMpK85/5LWsaC/Sgx8zgWExDfMGNfnJcIxMAy2TFhwbV16oJr0BTFrHNyJlwlzSJJxjcCJjMSlimWcpKhF04TKSoRcBMpKhEBMpKhEBtZsiM2RCZrKhSVCEDXqKN46EEEHoQQf0Va94o2+PIJD5qUi/qajpbER03Iz3Kt1CqyYYz56flE4zceDj8EFrrR8pMAeYEjm4kw8nG+3Y5XM7UX+VhBZDbiA4C7NzW3f07Y5ZHWLUKtrNio4AYwfc7/kF52vjLBg3QdPp/eyyEtzpmIECAuIMscWtJiOeTD5BBJ3yJk/ou5a6tEO3H0JB+oXg6fO8U9xpxyUXz0Uer1OoZVIp0Q+n5SDIb80C3eZBa4kx/W3oVqqcR1QGNIJtkeacwCB9TB+omIN2/TkfJkdHOd9QYP0WsEyQ4AEQcEneew6L1MeohPo3wyxn0+fBT6jW6nPh6QTFSHEjds2Y3N2DmOi79JUdVa7xaRZ5iAJ+ZoggmD15dRK61y8SZUcyKRh0icgEt5gE7cvvturlLxwWuPnks9LxVlMMZUJaTzIYAPW0+0wrdfK6tfUueC5rJJa10SR5Q65xPI+Vrdhk7Kw4fx3WUqdjvCwHBpIJg3AtmDkW3AgDGI2XoYs/tI8zU6Oo74X97PoiKq/+w6eY8T/bUj6wuzRa+lWnwqrHxva4Et3+YbjY7rUeZGUZdOzpRaaWqY5zmNqNc5kXNDmlzZ2uAyPdbl0kQimFC4AiIgCIiAIiIDazZEZsiEkayoUlQhEIpRAY1HhoJcQAMknkqbi9H/5DKrWvLL2GmHjJBIcL2+l2PRa+LcQcXFjQAGuGcumMwQIxPLsopcQaR5pafRzh7ED815nqqz/DShG157/BPFKN98lceB1ItGqcGgY8pmQ64PcboLurokkk7YDUcErPDg7WO8wqCAHBovEDy38pP1HQK8Y4ESDIPMZUr5z481/xGqyo0XCqtOqHu1TnNklzLYDpaGiSXEmLQZMnHqT11PnPcA+nLP0/NdLZc8NBiedpfBzvDhAwmr4Y9sPDryLg4Bob5TkQBJJBA57ffTp9zmpyLsD2zTOUzIAjJAzPPA9pXWzhtQkg2tiMyXAz0GDjvC10NG6pItIGxLg4b9BzV5Rp2tALi6OboJPrC15Mm3o1ZcrT+VnmfinRMo0A8fPdOwl5tM3O3ADW45bLwreMNfbLTJiGtIcMuLJnAI77dJX1Hj/DzXpQ2L2m5s47ET3B+wVPR+FXPb/FqBs8gLiPeYVunzxgk5GfLFZdNLG5Vf5/15PBnjLLQS12bTsD80/aWkbK54M1tR4fRZUZVa9zm3Bl1zyZjcRhzfQn1XtNP8NUWste28mfN5mntscfquvScJp03h7biQCMmRnntvv9Su6nVxyNbbte552i0jwJp+/9yrPw6x5dfUqA3OkNcLAal7n2At/q8dxzJE4iAtLvg+kbgXvsc0gjyzcXh5dMRyIHlxe/OcegrYeI3dAI9N3D2P5LNerpsnxcal7jInGVFLQ+GqLKjKjS+5j31N2wXvJJLvLJPmI9I6K5RFeV2EREAREQBERAbWbIjNkQkjWVCkqEImvVUy6m9rTa4tc0HOCQQDjovPHhmrpMcWauIpAAGaxva4uL5Lcy0kRG8EzC9KubiOq8KncBJkAdATzPb/pck1FNv2Oq+kfP26PUEyNSIuc4RHMEAE2mcme0c+XdpGPY0+NVvJIjAEYAgAASSZPvy2WQrHMiHuJJwBJcdxG8D8u6zawDPPqcn6rPn18MSTjy39+BDBKbafCX2NmiqmkZAwSS5vrnHfv+xeU6wc0OBwdpxP1VCsSwTsJ9Avm8sfiy3Ptm/YqpHqOHvipg4cCSN8iId9Me4VqqH4aoFpdcxzSPxAtHmM+WezQT3JV8ijtVM7HoIiLpIIiIAtVeuGRvJwAA457wDA7lbUXUDzx0zKhNTU1gCSWstfEBvzAZIHLAz13Vlpajnl1rgWgwC4GdgeUYyM9111aAc1wIw7eME8t/TErMBao6ucfpdf4/YreNPs5XVrSA8QTJHMQIkz7jeFsWddhc0gGCQRJE79lqZpIH8x5PUmf9u32lbcPqKr+Z+CmWn/pM1CgUXfjH9v55/KFAdmCIP1B7g81sxarFkdRfJTLFKPLMkUqFoIBERAbWbIjNkQkjWVCkqEIhaNdp/EpuYHRMZi7Yg7ey3ojSaphOjx+poGm8tduOmxB2IWtei47pb6d4HmZn/TzHtv7d143V8WbSeWua6A1ri4AkC8lrQfUiPccpI+f1OmePJUen0b8c90SwAnA5wBGZJwAF67hOkFKk3yw8gF/WTkgntMLw2k4tTc9oYTdILZDmzaX+8TScPbuF77Q6xtZgcwgzuJBIPQwszi0uSZ0IiKB0IiIAiIgCKl41wepXqtqUq/hFrHNGLocZh2/f7c1qq8H1Dnn/APWfDJdDSHkwQWhpJdkDBM7kTiSDYox8nC/RU3CuE1aNQF2qL6YZb4dsC78RJJJOB9O5VyoyST4Z0IiKICxewOEH99wskXU65QOWowszcSJAINvMgbgTzWaav5CObvKPf/jJ9lJXu+n5Jzg93PJizxSfBCIi3FJtZsiM2RCSNZUKSoQiEREAXk+JaLw3lseU/LMGW9D6ZC9Yq/jtAOpFxGW5BHciZ7dfTssusw/FxvyuS3DPbI8zYOg+gW2lVc2bXFs4NpIkd49T9Vgi+es3Fzw7jLabWU/DOAGyC0Z7A9e5C6q2re/na3o2Q73cP0j3XnAJIHVzR9wr1Z9RklGqNGCEXyyw4S4lrpJMOO5LuTTuc813Kia4tMtcWnaRG3uIXVR4iRioJ7t392/qPou480Wkm+SOTDJNtdFmi10Kwe25u3oRt2K2K4pCIiAIiIAiIgCwqPtH2AG5PQLJzoBJ2GVy0rnQXxOYAnAO094x9eq1abTvNL7LsryTUEZAEmXb7eg6BZIi+ghBQiox6MLbbthERSOG1myIzZEJI1lQpKhCIREQBERAU+t4JMmkY52Hb/SeXp+SpalMtMOBB6EEfv1Xslo1mkbVbDhnkcSPRYNRoIT5hw/wXwztcM8rQID2E7T67ggfchZ8T462hWFNzMFl5ddkCKhwyPN/K68wsa1N1HUNa6IEdwQ/APaP+fe5Xzmqh8KaWRe3k9XBzDhlNS+IqbnRY6LmsBEOlzgwjbEEuiZIwDsV1cI4szUtJYCLbZkfiE4PP7fdd6LLKWNriPP6mhKXk6+H6prGkPdBuJzOQc/9eysabw4BzTIIBB6g7FUaseFVSWkHNpDQcbQDBjpI+y04cu75fBlzY9vzHaiIrygIiIAiIgNGt/lP/wArvyKlyjUGSG92uPYAyPqW/mpXt+mwaxuT9zHqHbohEReiUBERAbWbIjNkQkjWVCkqp1vHWUarqb6bwGtpvdUmlYG1HOYCfNdux5ONmkoRotUVUfiGiH2G9pta4F1OowG4vaG+YC138MnzRgg7LY/jlBrWOfUtDmCoCQ+A0gkFzgIaDaYmJjEoKZYoqnUfEmnp3XVCHNYahYWVGuABAgtcBB8wweoO2V1aHidKs5zabpc0AuEPAyXNwSIdljhjogpnYiIgPLfFNP8Ai+tMD7uC7tNUDmNI2IH/AKXF8SumuBGzG+8lxXJoKxnw/wCnzOxvywe0z9V4nqGleomlHyephzLFi3MvFW8Y1BaALi0QXEgkYHcfX2Wx1M4hzh18zjI6CTjMZXLrtJIJEkEQRJOP8P12WOHpU4Pc2nRRn9SjODjBNNlfT1rHeYVfcucDvHMyMr2Hw/qmHTs/iNJNxyWgnzObPfIiV4ccKo3NcGDygNABIAtdeMDE3AH2WNHhTWEWPeGgQGzsb/Euk5m7urHCDMeHPtb3Nn0tuoYcB7SdsOBzjH3H1W1ef4PwSiDSrNw8NNQi4u81RoBPmJMCCANsD8IXoFRJJPg9FOwiKHOAEkwO+Fw6SsXOAEnZc51ZJIZTcehMNaduuYzuAdkdLt8CQY3JjIk+vIdN1qxaPLNq1SKpZYolgJJcdziOgEwPXJPuskRe/CChFRXSMTbbthERSOBERAbWbIjNkQkjWuetoqbyS+kxxMA3NBkAOABneBUf/ceq6CoQiV9fgdB9M0zRaGuBa4NAEtMXNPZwEHrJXRqeH0qhBqUWOIBaC5rT5SCCM8oc4e56roRBZxP4PpyIOnpkQBFrYgLfp9IymSWU2tJwS0AE5c/P+qo8+rj1W5EFhatRqmU48R4bJgSYkratGp0jahaSXAtJgtc5hgxIkcjAx2QHmfiTV03VWOa9pDqYggiDBed/QFZcOA8MY5unvBIn7Kr+IuBUBVLGsdAbTEXO3a21sdPLHqcq30WmFJgY3kB1WV/W2Wal1ijE3oiKR55qracP336jdVhEEgGQDAPX9mR7K2cJBEx3G49FxnQQMPMek/SPyWXUYnNfKuSSOv4aqtZVdIy61oMCASTuZnMNXq1TcJ4PZa55iIdbzmN3nr2G3dXK8vNttKLs9bTxlGFSNVepaBAkkwOmxMn6LUKQmTk9T+nT2WVc+do5+Y+2B+Z+yyXq+nYorHvrllWeTugoUrz1X4voN8bDnCk8sllr7i1lV7iIOAPAqtzGW9CCfRKKs9AiqB8Tae63xDdeaZAY90OBpNIJAiJr0xO3mWkfFmntYZeC80m2uY5rgazS9gjmSBynPulnaZeoqxvHaJY58m1r/Dw17iXW3wGgTIEkjkBmOWJ+JNN5f4hhzrGusqWuMlptdEEAiCeXuhymWqKp0XxFQrOa1jiS5xa2GvIxdBJiGz4b4n8J6GLZAbWbIjNkQkjWVCkqEIhERAEREAREQHlfiITqIAgwweuTn99F0rX8UGKrC35g2foTH6rl4lxSnp6PjVCbPL0nzepGwz7FZn9TGoTcYHcirKvHqDZuqEQSPlqRNzmQDGZcxwEbwVi/j9EGLnHqQ10AXCnMmMXHl0K6Zdr8Fqp0WpDKlzx5RgHodi4iMx/yuHS8UpVXWsfLoc6C17cNdY7ccnYhclStXDwKdMFpLXSYAh0zOZkEgx0Co1H015Nejx3Ntro99TeHAFpkHIIXPqtZY4ANunGOpi0e+T2AleK0fHNTRqsaNL858zZwYZc5wIwCCCB+KR2Vrp9ZqRXBqaSL3sAJdNgcHOqGASAGhgE8yWjksWDR7p/N0bss9q4PQsbA6k5J6lZKVC9xJJUjA3ZK5Dw2iYmhT8oAb5GYDQ4ADGAA9wH+Y9V1IgOWnw2i35aFMSZMMYM4M7b+Vv0HRQzhVBvy0KQwBhjBgAgcuQJHuV1ogs5KfCqLaXheE11OS4teBUBc5xe5zrplxc4kk9Vl/wCOoyT4FOS68mxkl34jjfuulEFnNQ4dRpx4dGm2Ii1jGxFwEQMfzH/3O6ldKIgNrNkRmyISRrKhSVCEQiIgCIiAKVClAeQ+I611Z0f0gMnqRJP3dHsullIQ0RgbSNsRz2MEj3Kq9W4io41DJDzcdptdkx0wrhZIu5Nk9ZxGC+xyO4ZRLg40mkhpYBAttMki35eZ5c1tOkpnemz+1vc9OpJ91uRTMNs1M0zGm5rGhxESGtBgmSJAnfK2aTSvdIbBtDd/LgyPfbshK6+F0bn38m7HqTiAeY/WFz4cZ8NF2DJOEvlNmk4c4PBfbDTIAJMnluBEK0RQr4QjBVEvnNzdsIiKREIiIAiIgCIiAIiIDazZEZsiEkayoUlQhEIiIAiIgClQpQHjNa+/UuPLxIx/hIb97Z91Yrh4pRLKhc8Fs1nuBPNgLCCOoyu5ZkqbGrd7f0IJhYvh2MbtGRMGRu3nG8LIhWXC6r35ewAAANdGTymec/uZU4qzPCNnUzR0wZFNs+gW9QiuNAREQBERAEREAREQBERAEREBtZsiM2RCSNZUKSoQiEREAREQBSoQif3C6DyXHa4qPLQGwHPyBuSGTOd5kd47LPh7yaTS4yY6R6YXDxBtJlW2kHeUWEuJJc4HJztn8j72GhbFNuZwD9c/qsltzZPUpLFE6adFz5DGgkDMmAJmPyKvaTLWgdAB9BCo6OodTktIzEyJGPcGcq8pOJaCRBIBI6E8lfCqKMdVwZIiKZYEREAREQBERAEREAREQBERAbWbIjNkQkjWVCkqEIhERAEREAUqEQHjfiLTlmpJ/pfBxgyZkD+0n1cF2aeq1zZYcbbEbdirTjulL6Ti0mbSIgu3jIA5+mV5PS6ioxxaIJJ2jnhuMjnA9lRNbZX5LJQeWCrtHqOF0CX3EeVsxt82Nh2Eq3XnfhzidxLHEebLYn5skj6NnML0SthVcFWxw4ZCKv1PCW1HFxe6SRO2wEQMenXZd1KmGNDW7AQNzhSOmSIiAIiIAiIgCIiAIiIAiIgNrNkRmyISRrKhZFpSwoRoxRZWFLCgoxRZWFLCgoxRZWFLCgoxVPxT4fZVJfTdY8mSd2nefLtJ3lXVhSwrjSfZ1Nro8Q3S1qLwalJ5mB5fMAcDLxgbfvl6XS160C6jOJlzmtcOxAmT9FZWlLCuRjtOye52a6biQC4WnmJmPdZLKwpYVIiYosrClhQUYrGrUDRLiANsrZYVr1GnvaWnn9juD9UFGaha9Jpyym1p3AjG3oOw2C3WFAYosrClhQUYosrClhQUYosrClhQUZs2RSxuFK4T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7654" name="Picture 6" descr="http://leccos.com/pics/pic/jizni_amerika-_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3828540" cy="436510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Réunion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709160"/>
          </a:xfrm>
        </p:spPr>
        <p:txBody>
          <a:bodyPr/>
          <a:lstStyle/>
          <a:p>
            <a:r>
              <a:rPr lang="cs-CZ" dirty="0" smtClean="0"/>
              <a:t>s</a:t>
            </a:r>
            <a:r>
              <a:rPr lang="cs-CZ" dirty="0" smtClean="0"/>
              <a:t>e </a:t>
            </a:r>
            <a:r>
              <a:rPr lang="cs-CZ" dirty="0" smtClean="0"/>
              <a:t>nachází východně od Afriky </a:t>
            </a:r>
            <a:endParaRPr lang="cs-CZ" dirty="0"/>
          </a:p>
        </p:txBody>
      </p:sp>
      <p:pic>
        <p:nvPicPr>
          <p:cNvPr id="29698" name="Picture 2" descr="http://upload.wikimedia.org/wikipedia/commons/f/f0/R%C3%A9union-P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4335355" cy="39280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Tvůrci a stránky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/>
          <a:lstStyle/>
          <a:p>
            <a:r>
              <a:rPr lang="cs-CZ" dirty="0" smtClean="0"/>
              <a:t>Vojtěch Tichý a Ivan </a:t>
            </a:r>
            <a:r>
              <a:rPr lang="cs-CZ" dirty="0" err="1" smtClean="0"/>
              <a:t>Fabiánek</a:t>
            </a:r>
            <a:endParaRPr lang="cs-CZ" dirty="0" smtClean="0"/>
          </a:p>
          <a:p>
            <a:r>
              <a:rPr lang="cs-CZ" dirty="0" smtClean="0"/>
              <a:t>Stránky - </a:t>
            </a:r>
            <a:r>
              <a:rPr lang="cs-CZ" dirty="0" smtClean="0">
                <a:hlinkClick r:id="rId2"/>
              </a:rPr>
              <a:t>https://cs.wikipedia.org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ontola.com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</a:t>
            </a:r>
            <a:r>
              <a:rPr lang="cs-CZ" dirty="0" smtClean="0">
                <a:hlinkClick r:id="rId4"/>
              </a:rPr>
              <a:t>https://www.google.cz/pictures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Franklin Gothic Book" pitchFamily="34" charset="0"/>
                <a:ea typeface="Dotum" pitchFamily="34" charset="-127"/>
              </a:rPr>
              <a:t>Forma státu</a:t>
            </a:r>
            <a:endParaRPr lang="cs-CZ" sz="4000" dirty="0">
              <a:latin typeface="Franklin Gothic Book" pitchFamily="34" charset="0"/>
              <a:ea typeface="Dotum" pitchFamily="34" charset="-127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Franklin Gothic Book" pitchFamily="34" charset="0"/>
              </a:rPr>
              <a:t>První republika – 22.9. 1772</a:t>
            </a:r>
          </a:p>
          <a:p>
            <a:r>
              <a:rPr lang="cs-CZ" sz="2800" dirty="0" smtClean="0">
                <a:latin typeface="Franklin Gothic Book" pitchFamily="34" charset="0"/>
              </a:rPr>
              <a:t>Druhá republika –</a:t>
            </a:r>
            <a:r>
              <a:rPr lang="cs-CZ" sz="2800" dirty="0" smtClean="0"/>
              <a:t>  </a:t>
            </a:r>
            <a:r>
              <a:rPr lang="cs-CZ" sz="2800" dirty="0" smtClean="0">
                <a:latin typeface="Franklin Gothic Book" pitchFamily="34" charset="0"/>
              </a:rPr>
              <a:t>1848 až 1852</a:t>
            </a:r>
          </a:p>
          <a:p>
            <a:r>
              <a:rPr lang="cs-CZ" sz="2800" dirty="0" smtClean="0">
                <a:latin typeface="Franklin Gothic Book" pitchFamily="34" charset="0"/>
              </a:rPr>
              <a:t>Třetí republika – </a:t>
            </a:r>
            <a:r>
              <a:rPr lang="cs-CZ" sz="2800" dirty="0" smtClean="0"/>
              <a:t>1870 </a:t>
            </a:r>
            <a:endParaRPr lang="cs-CZ" sz="2800" dirty="0" smtClean="0">
              <a:latin typeface="Franklin Gothic Book" pitchFamily="34" charset="0"/>
            </a:endParaRPr>
          </a:p>
          <a:p>
            <a:r>
              <a:rPr lang="cs-CZ" sz="2800" dirty="0" smtClean="0">
                <a:latin typeface="Franklin Gothic Book" pitchFamily="34" charset="0"/>
              </a:rPr>
              <a:t>Čtvrtá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 smtClean="0">
                <a:latin typeface="Franklin Gothic Book" pitchFamily="34" charset="0"/>
              </a:rPr>
              <a:t>republika – </a:t>
            </a:r>
            <a:r>
              <a:rPr lang="cs-CZ" sz="2800" dirty="0" smtClean="0"/>
              <a:t>1946 až 1958</a:t>
            </a:r>
          </a:p>
          <a:p>
            <a:r>
              <a:rPr lang="cs-CZ" sz="2800" dirty="0" smtClean="0"/>
              <a:t>Pátá republika</a:t>
            </a:r>
            <a:r>
              <a:rPr lang="cs-CZ" sz="2800" dirty="0" smtClean="0">
                <a:latin typeface="Franklin Gothic Book" pitchFamily="34" charset="0"/>
              </a:rPr>
              <a:t> – od </a:t>
            </a:r>
            <a:r>
              <a:rPr lang="cs-CZ" sz="2800" dirty="0" smtClean="0"/>
              <a:t>5.10. 1958 do dnes</a:t>
            </a:r>
          </a:p>
          <a:p>
            <a:endParaRPr lang="cs-CZ" sz="2800" dirty="0" smtClean="0">
              <a:latin typeface="Franklin Gothic Book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Franklin Gothic Book" pitchFamily="34" charset="0"/>
              </a:rPr>
              <a:t>Státní symboly</a:t>
            </a:r>
            <a:endParaRPr lang="cs-CZ" sz="4000" dirty="0">
              <a:latin typeface="Franklin Gothic Book" pitchFamily="34" charset="0"/>
            </a:endParaRPr>
          </a:p>
        </p:txBody>
      </p:sp>
      <p:pic>
        <p:nvPicPr>
          <p:cNvPr id="1026" name="Picture 2" descr="C:\Users\user\Desktop\franci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2376264" cy="1585414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b/b7/Armoiries_r%C3%A9publique_fran%C3%A7aise.svg/220px-Armoiries_r%C3%A9publique_fran%C3%A7ais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1964378" cy="2232248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0/0d/Vigneux-Hocquet_monument-aux-morts_(coq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1944216" cy="2592288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e/e0/Grand_sceau_de_la_R%C3%A9publique_Fran%C3%A7aise_image001.gif/120px-Grand_sceau_de_la_R%C3%A9publique_Fran%C3%A7aise_image0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789040"/>
            <a:ext cx="2448272" cy="230425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83568" y="19168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Franklin Gothic Book" pitchFamily="34" charset="0"/>
              </a:rPr>
              <a:t>Vlajka</a:t>
            </a:r>
            <a:endParaRPr lang="cs-CZ" dirty="0">
              <a:latin typeface="Franklin Gothic Boo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236296" y="22768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Franklin Gothic Book" pitchFamily="34" charset="0"/>
              </a:rPr>
              <a:t>Státní znak Francie</a:t>
            </a:r>
            <a:endParaRPr lang="cs-CZ" dirty="0">
              <a:latin typeface="Franklin Gothic Boo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57332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Franklin Gothic Book" pitchFamily="34" charset="0"/>
              </a:rPr>
              <a:t>Gálský</a:t>
            </a:r>
            <a:r>
              <a:rPr lang="cs-CZ" dirty="0" smtClean="0">
                <a:latin typeface="Franklin Gothic Book" pitchFamily="34" charset="0"/>
              </a:rPr>
              <a:t> kohout</a:t>
            </a:r>
            <a:endParaRPr lang="cs-CZ" dirty="0">
              <a:latin typeface="Franklin Gothic Boo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00192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Franklin Gothic Book" pitchFamily="34" charset="0"/>
              </a:rPr>
              <a:t>Velká francouzská pečeť</a:t>
            </a:r>
            <a:endParaRPr lang="cs-CZ" dirty="0">
              <a:latin typeface="Franklin Gothic Book" pitchFamily="34" charset="0"/>
            </a:endParaRPr>
          </a:p>
        </p:txBody>
      </p:sp>
      <p:pic>
        <p:nvPicPr>
          <p:cNvPr id="4098" name="Picture 2" descr="http://upload.wikimedia.org/wikipedia/commons/thumb/0/00/French-roundel.svg/120px-French-roundel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060848"/>
            <a:ext cx="1728190" cy="1728192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779912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Franklin Gothic Book" pitchFamily="34" charset="0"/>
              </a:rPr>
              <a:t>Kokarda</a:t>
            </a:r>
            <a:endParaRPr lang="cs-CZ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Franklin Gothic Book" pitchFamily="34" charset="0"/>
              </a:rPr>
              <a:t>Hymna</a:t>
            </a:r>
            <a:endParaRPr lang="cs-CZ" sz="4000" dirty="0">
              <a:latin typeface="Franklin Gothic Book" pitchFamily="34" charset="0"/>
            </a:endParaRPr>
          </a:p>
        </p:txBody>
      </p:sp>
      <p:pic>
        <p:nvPicPr>
          <p:cNvPr id="20482" name="Picture 2" descr="C:\Users\user\Desktop\Marseillaise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386" y="2780928"/>
            <a:ext cx="4868838" cy="339085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115616" y="126876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Franklin Gothic Book" pitchFamily="34" charset="0"/>
              </a:rPr>
              <a:t> </a:t>
            </a:r>
            <a:r>
              <a:rPr lang="cs-CZ" sz="2400" dirty="0" smtClean="0">
                <a:latin typeface="Franklin Gothic Book" pitchFamily="34" charset="0"/>
              </a:rPr>
              <a:t>Marseillaisa</a:t>
            </a:r>
            <a:r>
              <a:rPr lang="cs-CZ" dirty="0" smtClean="0">
                <a:latin typeface="Franklin Gothic Book" pitchFamily="34" charset="0"/>
              </a:rPr>
              <a:t> – </a:t>
            </a:r>
            <a:r>
              <a:rPr lang="fr-FR" sz="2400" dirty="0" smtClean="0"/>
              <a:t>Claude Joseph Rouget de Lisle</a:t>
            </a:r>
            <a:endParaRPr lang="cs-CZ" sz="2400" dirty="0">
              <a:latin typeface="Franklin Gothic Boo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75656" y="19888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/>
              </a:rPr>
              <a:t>Hymna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France - La Marseillai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483768" y="20608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Franklin Gothic Demi" pitchFamily="34" charset="0"/>
              </a:rPr>
              <a:t>Vláda</a:t>
            </a:r>
            <a:endParaRPr lang="cs-CZ" sz="4000" dirty="0">
              <a:latin typeface="Franklin Gothic Dem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Franklin Gothic Medium" pitchFamily="34" charset="0"/>
              </a:rPr>
              <a:t>Vláda (</a:t>
            </a:r>
            <a:r>
              <a:rPr lang="cs-CZ" sz="2400" dirty="0" err="1" smtClean="0">
                <a:latin typeface="Franklin Gothic Medium" pitchFamily="34" charset="0"/>
              </a:rPr>
              <a:t>cabinet</a:t>
            </a:r>
            <a:r>
              <a:rPr lang="cs-CZ" sz="2400" dirty="0" smtClean="0">
                <a:latin typeface="Franklin Gothic Medium" pitchFamily="34" charset="0"/>
              </a:rPr>
              <a:t>, gouvernement) je přímo odpovědna parlamentu v otázkách správy a armády.</a:t>
            </a:r>
          </a:p>
          <a:p>
            <a:r>
              <a:rPr lang="cs-CZ" sz="2400" dirty="0" smtClean="0">
                <a:latin typeface="Franklin Gothic Medium" pitchFamily="34" charset="0"/>
              </a:rPr>
              <a:t>Současný Premiér – </a:t>
            </a:r>
            <a:r>
              <a:rPr lang="cs-CZ" sz="2400" u="sng" dirty="0" smtClean="0">
                <a:latin typeface="Franklin Gothic Medium" pitchFamily="34" charset="0"/>
              </a:rPr>
              <a:t>Manuel </a:t>
            </a:r>
            <a:r>
              <a:rPr lang="cs-CZ" sz="2400" u="sng" dirty="0" err="1" smtClean="0">
                <a:latin typeface="Franklin Gothic Medium" pitchFamily="34" charset="0"/>
              </a:rPr>
              <a:t>Valls</a:t>
            </a:r>
            <a:endParaRPr lang="cs-CZ" sz="2400" u="sng" dirty="0" smtClean="0">
              <a:latin typeface="Franklin Gothic Medium" pitchFamily="34" charset="0"/>
            </a:endParaRPr>
          </a:p>
          <a:p>
            <a:r>
              <a:rPr lang="cs-CZ" sz="2400" b="1" dirty="0" smtClean="0"/>
              <a:t>Pluralitní republika prezidentského  typu s dvoukomorovým parlamentem.</a:t>
            </a:r>
            <a:endParaRPr lang="cs-CZ" sz="2400" b="1" u="sng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5122" name="Picture 2" descr="http://upload.wikimedia.org/wikipedia/commons/thumb/1/1c/Valls_Toulouse_2012.JPG/800px-Valls_Toulouse_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429000"/>
            <a:ext cx="2154233" cy="32297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Franklin Gothic Book" pitchFamily="34" charset="0"/>
              </a:rPr>
              <a:t>Prezident</a:t>
            </a:r>
            <a:endParaRPr lang="cs-CZ" sz="4000" dirty="0">
              <a:latin typeface="Franklin Gothic Boo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Součastný prezident-</a:t>
            </a:r>
            <a:r>
              <a:rPr lang="cs-CZ" sz="2400" dirty="0" err="1" smtClean="0"/>
              <a:t>François</a:t>
            </a:r>
            <a:r>
              <a:rPr lang="cs-CZ" sz="2400" dirty="0" smtClean="0"/>
              <a:t> </a:t>
            </a:r>
            <a:r>
              <a:rPr lang="cs-CZ" sz="2400" dirty="0" err="1" smtClean="0"/>
              <a:t>Hollande</a:t>
            </a:r>
            <a:endParaRPr lang="cs-CZ" sz="2400" dirty="0" smtClean="0"/>
          </a:p>
          <a:p>
            <a:endParaRPr lang="cs-CZ" b="1" dirty="0"/>
          </a:p>
        </p:txBody>
      </p:sp>
      <p:pic>
        <p:nvPicPr>
          <p:cNvPr id="1027" name="Picture 3" descr="http://nd05.jxs.cz/987/989/a5a45c4e87_85461869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3289201" cy="40050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Armáda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Úředním představitelem francouzské armády je prezident republiky v roli </a:t>
            </a:r>
            <a:r>
              <a:rPr lang="cs-CZ" dirty="0" err="1" smtClean="0"/>
              <a:t>Chef</a:t>
            </a:r>
            <a:r>
              <a:rPr lang="cs-CZ" dirty="0" smtClean="0"/>
              <a:t> des </a:t>
            </a:r>
            <a:r>
              <a:rPr lang="cs-CZ" dirty="0" err="1" smtClean="0"/>
              <a:t>Armées</a:t>
            </a:r>
            <a:r>
              <a:rPr lang="cs-CZ" dirty="0" smtClean="0"/>
              <a:t> - hlavního velitele Francouzské armády.</a:t>
            </a:r>
            <a:endParaRPr lang="cs-CZ" dirty="0"/>
          </a:p>
        </p:txBody>
      </p:sp>
      <p:pic>
        <p:nvPicPr>
          <p:cNvPr id="1026" name="Picture 2" descr="C:\Users\user\Desktop\armada-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4"/>
            <a:ext cx="4629150" cy="30765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Deklarace práv člověka a občana</a:t>
            </a:r>
            <a:endParaRPr lang="cs-CZ" dirty="0"/>
          </a:p>
        </p:txBody>
      </p:sp>
      <p:pic>
        <p:nvPicPr>
          <p:cNvPr id="2050" name="Picture 2" descr="C:\Users\user\Desktop\Declaration_of_the_Rights_of_Man_and_of_the_Citizen_in_1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3999696" cy="52621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Administrativní členění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Francie se skládá z 26 regionů. V evropské části Francie se nachází 21 z nich + Korsika, další 4 jsou samostatná zámořská území.</a:t>
            </a:r>
            <a:endParaRPr lang="cs-CZ" dirty="0"/>
          </a:p>
        </p:txBody>
      </p:sp>
      <p:pic>
        <p:nvPicPr>
          <p:cNvPr id="3074" name="Picture 2" descr="http://francie.iipardubice.cz/obrazky/france-regi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8960"/>
            <a:ext cx="3857269" cy="339333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401</TotalTime>
  <Words>176</Words>
  <Application>Microsoft Office PowerPoint</Application>
  <PresentationFormat>Předvádění na obrazovce (4:3)</PresentationFormat>
  <Paragraphs>47</Paragraphs>
  <Slides>14</Slides>
  <Notes>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Vrchol</vt:lpstr>
      <vt:lpstr>Francie</vt:lpstr>
      <vt:lpstr>Forma státu</vt:lpstr>
      <vt:lpstr>Státní symboly</vt:lpstr>
      <vt:lpstr>Hymna</vt:lpstr>
      <vt:lpstr>Vláda</vt:lpstr>
      <vt:lpstr>Prezident</vt:lpstr>
      <vt:lpstr>Armáda</vt:lpstr>
      <vt:lpstr>Deklarace práv člověka a občana</vt:lpstr>
      <vt:lpstr>Administrativní členění</vt:lpstr>
      <vt:lpstr>Francouzké kolonie</vt:lpstr>
      <vt:lpstr>Guadeloupe a Martiniqu</vt:lpstr>
      <vt:lpstr>Francouzská Guyana</vt:lpstr>
      <vt:lpstr>Réunion</vt:lpstr>
      <vt:lpstr>Tvůrci a stránky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jazykovka</cp:lastModifiedBy>
  <cp:revision>45</cp:revision>
  <dcterms:created xsi:type="dcterms:W3CDTF">2014-05-23T06:13:48Z</dcterms:created>
  <dcterms:modified xsi:type="dcterms:W3CDTF">2014-06-19T07:44:39Z</dcterms:modified>
</cp:coreProperties>
</file>