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57" r:id="rId3"/>
    <p:sldId id="268" r:id="rId4"/>
    <p:sldId id="258" r:id="rId5"/>
    <p:sldId id="259" r:id="rId6"/>
    <p:sldId id="260" r:id="rId7"/>
    <p:sldId id="262" r:id="rId8"/>
    <p:sldId id="269" r:id="rId9"/>
    <p:sldId id="263" r:id="rId10"/>
    <p:sldId id="266" r:id="rId11"/>
    <p:sldId id="264" r:id="rId12"/>
    <p:sldId id="265" r:id="rId13"/>
    <p:sldId id="267" r:id="rId14"/>
    <p:sldId id="261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 varScale="1">
        <p:scale>
          <a:sx n="50" d="100"/>
          <a:sy n="50" d="100"/>
        </p:scale>
        <p:origin x="-58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5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7BCFA-7B6E-47F1-82EB-D61BC4FB6149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9D20D-216A-46F3-BB4C-5B27D2583C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5879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7A735C2-AC28-4F91-ADD6-2FBECF85333F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1170D3A-C2A5-4266-BB7E-89B6F16AE0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35C2-AC28-4F91-ADD6-2FBECF85333F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0D3A-C2A5-4266-BB7E-89B6F16AE0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35C2-AC28-4F91-ADD6-2FBECF85333F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0D3A-C2A5-4266-BB7E-89B6F16AE0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7A735C2-AC28-4F91-ADD6-2FBECF85333F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0D3A-C2A5-4266-BB7E-89B6F16AE0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7A735C2-AC28-4F91-ADD6-2FBECF85333F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1170D3A-C2A5-4266-BB7E-89B6F16AE09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7A735C2-AC28-4F91-ADD6-2FBECF85333F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1170D3A-C2A5-4266-BB7E-89B6F16AE0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7A735C2-AC28-4F91-ADD6-2FBECF85333F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1170D3A-C2A5-4266-BB7E-89B6F16AE0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35C2-AC28-4F91-ADD6-2FBECF85333F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0D3A-C2A5-4266-BB7E-89B6F16AE0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7A735C2-AC28-4F91-ADD6-2FBECF85333F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1170D3A-C2A5-4266-BB7E-89B6F16AE0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7A735C2-AC28-4F91-ADD6-2FBECF85333F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1170D3A-C2A5-4266-BB7E-89B6F16AE0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7A735C2-AC28-4F91-ADD6-2FBECF85333F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1170D3A-C2A5-4266-BB7E-89B6F16AE0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7A735C2-AC28-4F91-ADD6-2FBECF85333F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1170D3A-C2A5-4266-BB7E-89B6F16AE09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entura.cz/zeme/francie" TargetMode="External"/><Relationship Id="rId2" Type="http://schemas.openxmlformats.org/officeDocument/2006/relationships/hyperlink" Target="http://www.zemepis.net/zeme-franci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search?q=narodnosti+clipart&amp;source=lnms&amp;tbm=isch&amp;sa=X&amp;ei=7VZ_U6SeJdLn7Aau3YCICg&amp;ved=0CAYQ_AUoAQ&amp;biw=1920&amp;bih=972" TargetMode="External"/><Relationship Id="rId4" Type="http://schemas.openxmlformats.org/officeDocument/2006/relationships/hyperlink" Target="http://www.zemepis.estranky.cz/clanky/francie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Brambor\Desktop\french-tricolour-grunge-wallpaper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9995535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26876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cs-CZ" sz="9600" b="1" dirty="0" smtClean="0">
                <a:solidFill>
                  <a:schemeClr val="bg1"/>
                </a:solidFill>
                <a:latin typeface="Lucida Handwriting" pitchFamily="66" charset="0"/>
              </a:rPr>
              <a:t>FRANCIE</a:t>
            </a:r>
            <a:endParaRPr lang="cs-CZ" sz="9600" b="1" dirty="0">
              <a:solidFill>
                <a:schemeClr val="bg1"/>
              </a:solidFill>
              <a:latin typeface="Lucida Handwriting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2924944"/>
            <a:ext cx="8062912" cy="1752600"/>
          </a:xfrm>
        </p:spPr>
        <p:txBody>
          <a:bodyPr>
            <a:normAutofit/>
          </a:bodyPr>
          <a:lstStyle/>
          <a:p>
            <a:pPr algn="ctr"/>
            <a:r>
              <a:rPr lang="cs-CZ" sz="48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Geografické údaje</a:t>
            </a:r>
            <a:endParaRPr lang="cs-CZ" sz="4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907704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1033" name="Picture 9" descr="C:\Users\Brambor\AppData\Local\Microsoft\Windows\Temporary Internet Files\Content.IE5\2H3JBY1F\MC90019521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406" y="4653136"/>
            <a:ext cx="1777594" cy="184800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https://email.seznam.cz/imageshow/x47_kQsBGCNb1noKm4AGNVfw1tPRFlq3ClQ_syaCAcmWOTwoVePglRIBVAsejWCXGxlsIw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4041">
            <a:off x="94237" y="3432887"/>
            <a:ext cx="2817071" cy="3171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https://email.seznam.cz/imageshow/ZY3B1msdhdChq5mKZpUj-rKLaxQ8n3-dYBTMHcnMf5T5RXRnuGjLsncK-UwDFoVYviIRZC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59729">
            <a:off x="5811" y="136751"/>
            <a:ext cx="4009720" cy="2668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s://email.seznam.cz/imageshow/MsTho2uBMjQ09S7t0GDQR4UGOMHHOWRBlQw-r1y627Uri6kNB524f2CXKhlsIzalSa9CMb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9051">
            <a:off x="6177768" y="228388"/>
            <a:ext cx="2232248" cy="297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s://email.seznam.cz/imageshow/KpFB1pTexoEK8Ee88jQj-rKLaxQ7EJEC6uKvU6JEHPP32W5TuGjLsncK-UwDFoVYviIRZC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57823">
            <a:off x="2668079" y="2200682"/>
            <a:ext cx="3412266" cy="255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3255" y="4442275"/>
            <a:ext cx="3476742" cy="2313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Řeky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Francií protéká mnoho řek, nejdelší tři jsou :</a:t>
            </a:r>
          </a:p>
          <a:p>
            <a:pPr>
              <a:buNone/>
            </a:pPr>
            <a:endParaRPr lang="cs-CZ" dirty="0" smtClean="0"/>
          </a:p>
          <a:p>
            <a:r>
              <a:rPr lang="cs-CZ" u="sng" dirty="0" smtClean="0"/>
              <a:t>Loira</a:t>
            </a:r>
            <a:r>
              <a:rPr lang="cs-CZ" dirty="0" smtClean="0"/>
              <a:t> – délka : 1012 km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1028" name="Picture 4" descr="http://vlada.ajgl.cz/uploads/Toulouse/vacances_toussaints/chateaux/DSC00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552327"/>
            <a:ext cx="4407564" cy="3305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www.bezeckaskola.cz/files/thumbnail/2702-8UJ-loira_HWx60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861048"/>
            <a:ext cx="3813110" cy="2859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72000"/>
          </a:xfrm>
        </p:spPr>
        <p:txBody>
          <a:bodyPr/>
          <a:lstStyle/>
          <a:p>
            <a:endParaRPr lang="cs-CZ" dirty="0" smtClean="0"/>
          </a:p>
          <a:p>
            <a:r>
              <a:rPr lang="cs-CZ" u="sng" dirty="0" smtClean="0"/>
              <a:t>Seina</a:t>
            </a:r>
            <a:r>
              <a:rPr lang="cs-CZ" dirty="0" smtClean="0"/>
              <a:t> - délka : 776km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u="sng" dirty="0" smtClean="0"/>
              <a:t>Rhôna</a:t>
            </a:r>
            <a:r>
              <a:rPr lang="cs-CZ" dirty="0" smtClean="0"/>
              <a:t> - délka – 545km  </a:t>
            </a:r>
            <a:endParaRPr lang="cs-CZ" dirty="0"/>
          </a:p>
        </p:txBody>
      </p:sp>
      <p:pic>
        <p:nvPicPr>
          <p:cNvPr id="23554" name="Picture 2" descr="http://www.aispik.cz/paris/wp-content/uploads/2792252088_5b02f179de_o-1024x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6370">
            <a:off x="5135015" y="1215244"/>
            <a:ext cx="3590898" cy="2391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://g.denik.cz/1/25/cestovani_pariz_mesto_se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48386">
            <a:off x="366139" y="1714251"/>
            <a:ext cx="3207662" cy="2409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8" descr="http://leccos.com/pics/pic/rh%F4ne-alp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16539">
            <a:off x="5436096" y="4509120"/>
            <a:ext cx="3149368" cy="2215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2" name="Picture 10" descr="http://www.zemesveta.cz/data/pictures_items/uvod1V_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39576">
            <a:off x="583228" y="4910061"/>
            <a:ext cx="2898888" cy="1927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Zajímavost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800" dirty="0" smtClean="0"/>
              <a:t>Oblast Francie byla osídlena již před 4500 lety. Už od té doby byla jednou z </a:t>
            </a:r>
            <a:r>
              <a:rPr lang="cs-CZ" sz="1800" dirty="0" err="1" smtClean="0"/>
              <a:t>nejvýznamějších</a:t>
            </a:r>
            <a:r>
              <a:rPr lang="cs-CZ" sz="1800" dirty="0" smtClean="0"/>
              <a:t> oblastí tehdejšího světa. Jak to mu bylo v minulosti je i teď. Francie je kolébkou turistického ruchu a módy. Můžeme zde najít mnoho pamětihodností. V roce 2008 byla Francie </a:t>
            </a:r>
            <a:r>
              <a:rPr lang="cs-CZ" sz="1800" dirty="0" err="1" smtClean="0"/>
              <a:t>nejnaštěvovanějším</a:t>
            </a:r>
            <a:r>
              <a:rPr lang="cs-CZ" sz="1800" dirty="0" smtClean="0"/>
              <a:t> místem Evropy a v roce 2009 se stala dokonce </a:t>
            </a:r>
            <a:r>
              <a:rPr lang="cs-CZ" sz="1800" dirty="0" err="1" smtClean="0"/>
              <a:t>nejnaštěvovanějším</a:t>
            </a:r>
            <a:r>
              <a:rPr lang="cs-CZ" sz="1800" dirty="0" smtClean="0"/>
              <a:t> místem celého světa.</a:t>
            </a:r>
            <a:endParaRPr lang="cs-CZ" sz="1800" dirty="0"/>
          </a:p>
        </p:txBody>
      </p:sp>
      <p:pic>
        <p:nvPicPr>
          <p:cNvPr id="28674" name="Picture 2" descr="gustav-eiffel-eiffel-tower-pa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645024"/>
            <a:ext cx="212407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dirty="0" smtClean="0">
                <a:hlinkClick r:id="rId2"/>
              </a:rPr>
              <a:t>http://www.</a:t>
            </a:r>
            <a:r>
              <a:rPr lang="cs-CZ" sz="1200" dirty="0" err="1" smtClean="0">
                <a:hlinkClick r:id="rId2"/>
              </a:rPr>
              <a:t>zemepis.net</a:t>
            </a:r>
            <a:r>
              <a:rPr lang="cs-CZ" sz="1200" dirty="0" smtClean="0">
                <a:hlinkClick r:id="rId2"/>
              </a:rPr>
              <a:t>/</a:t>
            </a:r>
            <a:r>
              <a:rPr lang="cs-CZ" sz="1200" dirty="0" err="1" smtClean="0">
                <a:hlinkClick r:id="rId2"/>
              </a:rPr>
              <a:t>zeme</a:t>
            </a:r>
            <a:r>
              <a:rPr lang="cs-CZ" sz="1200" dirty="0" smtClean="0">
                <a:hlinkClick r:id="rId2"/>
              </a:rPr>
              <a:t>-</a:t>
            </a:r>
            <a:r>
              <a:rPr lang="cs-CZ" sz="1200" dirty="0" err="1" smtClean="0">
                <a:hlinkClick r:id="rId2"/>
              </a:rPr>
              <a:t>francie</a:t>
            </a:r>
            <a:endParaRPr lang="cs-CZ" sz="1200" dirty="0" smtClean="0"/>
          </a:p>
          <a:p>
            <a:r>
              <a:rPr lang="cs-CZ" sz="1200" dirty="0" smtClean="0">
                <a:hlinkClick r:id="rId3"/>
              </a:rPr>
              <a:t>http://www.</a:t>
            </a:r>
            <a:r>
              <a:rPr lang="cs-CZ" sz="1200" dirty="0" err="1" smtClean="0">
                <a:hlinkClick r:id="rId3"/>
              </a:rPr>
              <a:t>adventura.cz</a:t>
            </a:r>
            <a:r>
              <a:rPr lang="cs-CZ" sz="1200" dirty="0" smtClean="0">
                <a:hlinkClick r:id="rId3"/>
              </a:rPr>
              <a:t>/</a:t>
            </a:r>
            <a:r>
              <a:rPr lang="cs-CZ" sz="1200" dirty="0" err="1" smtClean="0">
                <a:hlinkClick r:id="rId3"/>
              </a:rPr>
              <a:t>zeme</a:t>
            </a:r>
            <a:r>
              <a:rPr lang="cs-CZ" sz="1200" dirty="0" smtClean="0">
                <a:hlinkClick r:id="rId3"/>
              </a:rPr>
              <a:t>/</a:t>
            </a:r>
            <a:r>
              <a:rPr lang="cs-CZ" sz="1200" dirty="0" err="1" smtClean="0">
                <a:hlinkClick r:id="rId3"/>
              </a:rPr>
              <a:t>francie</a:t>
            </a:r>
            <a:endParaRPr lang="cs-CZ" sz="1200" dirty="0" smtClean="0"/>
          </a:p>
          <a:p>
            <a:r>
              <a:rPr lang="cs-CZ" sz="1200" dirty="0" smtClean="0">
                <a:hlinkClick r:id="rId4"/>
              </a:rPr>
              <a:t>http://www.</a:t>
            </a:r>
            <a:r>
              <a:rPr lang="cs-CZ" sz="1200" dirty="0" err="1" smtClean="0">
                <a:hlinkClick r:id="rId4"/>
              </a:rPr>
              <a:t>zemepis.estranky.cz</a:t>
            </a:r>
            <a:r>
              <a:rPr lang="cs-CZ" sz="1200" dirty="0" smtClean="0">
                <a:hlinkClick r:id="rId4"/>
              </a:rPr>
              <a:t>/</a:t>
            </a:r>
            <a:r>
              <a:rPr lang="cs-CZ" sz="1200" dirty="0" err="1" smtClean="0">
                <a:hlinkClick r:id="rId4"/>
              </a:rPr>
              <a:t>clanky</a:t>
            </a:r>
            <a:r>
              <a:rPr lang="cs-CZ" sz="1200" dirty="0" smtClean="0">
                <a:hlinkClick r:id="rId4"/>
              </a:rPr>
              <a:t>/</a:t>
            </a:r>
            <a:r>
              <a:rPr lang="cs-CZ" sz="1200" dirty="0" err="1" smtClean="0">
                <a:hlinkClick r:id="rId4"/>
              </a:rPr>
              <a:t>francie.html</a:t>
            </a:r>
            <a:endParaRPr lang="cs-CZ" sz="1200" dirty="0" smtClean="0"/>
          </a:p>
          <a:p>
            <a:r>
              <a:rPr lang="cs-CZ" sz="1200" dirty="0" smtClean="0">
                <a:hlinkClick r:id="rId5"/>
              </a:rPr>
              <a:t>https://www.google.com/search?q=narodnosti+clipart&amp;source=lnms&amp;tbm=isch&amp;sa=X&amp;ei=7VZ_U6SeJdLn7Aau3YCICg&amp;ved=0CAYQ_AUoAQ&amp;biw=1920&amp;bih=972#q=narodnosti+clipart&amp;tbm=isch&amp;imgdii=_</a:t>
            </a:r>
            <a:endParaRPr lang="cs-CZ" sz="1200" dirty="0" smtClean="0"/>
          </a:p>
          <a:p>
            <a:r>
              <a:rPr lang="cs-CZ" sz="1200" dirty="0" smtClean="0"/>
              <a:t>http://www.</a:t>
            </a:r>
            <a:r>
              <a:rPr lang="cs-CZ" sz="1200" dirty="0" err="1" smtClean="0"/>
              <a:t>gleeforczech.estranky.cz</a:t>
            </a:r>
            <a:r>
              <a:rPr lang="cs-CZ" sz="1200" dirty="0" smtClean="0"/>
              <a:t>/</a:t>
            </a:r>
            <a:r>
              <a:rPr lang="cs-CZ" sz="1200" dirty="0" err="1" smtClean="0"/>
              <a:t>clanky</a:t>
            </a:r>
            <a:r>
              <a:rPr lang="cs-CZ" sz="1200" dirty="0" smtClean="0"/>
              <a:t>/</a:t>
            </a:r>
            <a:r>
              <a:rPr lang="cs-CZ" sz="1200" dirty="0" err="1" smtClean="0"/>
              <a:t>zajimavosti.html</a:t>
            </a:r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r>
              <a:rPr lang="cs-CZ" sz="1200" dirty="0" smtClean="0"/>
              <a:t>Vypracovali : Barbora Novotná, Radek </a:t>
            </a:r>
            <a:r>
              <a:rPr lang="cs-CZ" sz="1200" dirty="0" err="1" smtClean="0"/>
              <a:t>Geršl</a:t>
            </a:r>
            <a:r>
              <a:rPr lang="cs-CZ" sz="1200" dirty="0" smtClean="0"/>
              <a:t> </a:t>
            </a:r>
          </a:p>
          <a:p>
            <a:pPr lvl="3"/>
            <a:r>
              <a:rPr lang="cs-CZ" sz="200" dirty="0" smtClean="0"/>
              <a:t>           </a:t>
            </a: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Rozloha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rozloha metropolitní Francie (rozloha na území Evropského kontinentu) je 547 030  km²</a:t>
            </a:r>
          </a:p>
          <a:p>
            <a:r>
              <a:rPr lang="cs-CZ" dirty="0"/>
              <a:t>celková rozloha Francie, včetně zámořských území, je 674 843  km²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10414179_473839919413791_1045371002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5" name="TextovéPole 4"/>
          <p:cNvSpPr txBox="1"/>
          <p:nvPr/>
        </p:nvSpPr>
        <p:spPr>
          <a:xfrm>
            <a:off x="7000892" y="6000768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Zámořská území</a:t>
            </a: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Počet obyvatel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65,7 milionů (2012</a:t>
            </a:r>
            <a:r>
              <a:rPr lang="cs-CZ" dirty="0" smtClean="0"/>
              <a:t>)</a:t>
            </a:r>
          </a:p>
          <a:p>
            <a:r>
              <a:rPr lang="cs-CZ" dirty="0" smtClean="0"/>
              <a:t>národnosti : 	Francouzi </a:t>
            </a:r>
            <a:r>
              <a:rPr lang="cs-CZ" dirty="0"/>
              <a:t>93,5%, Portugalci </a:t>
            </a:r>
            <a:r>
              <a:rPr lang="cs-CZ" dirty="0" smtClean="0"/>
              <a:t>			1,3</a:t>
            </a:r>
            <a:r>
              <a:rPr lang="cs-CZ" dirty="0"/>
              <a:t>%, Alžířané 1,1%, Španělé </a:t>
            </a:r>
            <a:r>
              <a:rPr lang="cs-CZ" dirty="0" smtClean="0"/>
              <a:t>			0,4</a:t>
            </a:r>
            <a:r>
              <a:rPr lang="cs-CZ" dirty="0"/>
              <a:t>%, Italové 0,4%, ostatní 2,2</a:t>
            </a:r>
            <a:r>
              <a:rPr lang="cs-CZ" dirty="0" smtClean="0"/>
              <a:t>%</a:t>
            </a:r>
          </a:p>
          <a:p>
            <a:endParaRPr lang="cs-CZ" dirty="0"/>
          </a:p>
        </p:txBody>
      </p:sp>
      <p:pic>
        <p:nvPicPr>
          <p:cNvPr id="2050" name="Picture 2" descr="http://p1cdn1static.sharpschool.com/UserFiles/Servers/Server_4702937/Image/Departments/Instructional%20Technology/school_internation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84984"/>
            <a:ext cx="3686806" cy="357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Náboženská příslušnost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99592" y="2780928"/>
            <a:ext cx="7848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sz="3200" dirty="0" smtClean="0"/>
              <a:t>římští katolíci 78%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 ostatní křesťané 4%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 muslimové  3,5%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 bez vyznání a ostatní 14,5% </a:t>
            </a:r>
            <a:endParaRPr lang="cs-CZ" sz="3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graphics8.nytimes.com/images/2012/04/15/magazine/15hollande/15hollande-article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595835"/>
            <a:ext cx="2965604" cy="3262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Státoprávní uspořádání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786182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00095" y="1928802"/>
            <a:ext cx="665118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 4. října 1958 byla schválena ústava, </a:t>
            </a:r>
          </a:p>
          <a:p>
            <a:r>
              <a:rPr lang="cs-CZ" sz="2800" dirty="0" smtClean="0"/>
              <a:t> která ustanovila, tzn. </a:t>
            </a:r>
            <a:r>
              <a:rPr lang="cs-CZ" sz="2800" b="1" dirty="0" smtClean="0"/>
              <a:t>Pátou republiku</a:t>
            </a:r>
          </a:p>
          <a:p>
            <a:endParaRPr lang="cs-CZ" sz="2800" b="1" dirty="0" smtClean="0"/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prezident je </a:t>
            </a:r>
            <a:r>
              <a:rPr lang="cs-CZ" sz="2800" dirty="0" err="1" smtClean="0"/>
              <a:t>François</a:t>
            </a:r>
            <a:r>
              <a:rPr lang="cs-CZ" sz="2800" dirty="0" smtClean="0"/>
              <a:t> </a:t>
            </a:r>
            <a:r>
              <a:rPr lang="cs-CZ" sz="2800" dirty="0" err="1" smtClean="0"/>
              <a:t>Hollande</a:t>
            </a:r>
            <a:r>
              <a:rPr lang="cs-CZ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Francie je rozčleněna na 26 regionů</a:t>
            </a:r>
          </a:p>
          <a:p>
            <a:pPr>
              <a:buFont typeface="Arial" pitchFamily="34" charset="0"/>
              <a:buChar char="•"/>
            </a:pPr>
            <a:endParaRPr lang="cs-CZ" sz="2800" dirty="0" smtClean="0"/>
          </a:p>
          <a:p>
            <a:pPr>
              <a:buFont typeface="Arial" pitchFamily="34" charset="0"/>
              <a:buChar char="•"/>
            </a:pPr>
            <a:endParaRPr lang="cs-CZ" sz="28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28596" y="4500570"/>
            <a:ext cx="8229600" cy="20002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Podnebí a povrch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ve Francii bývají chladné zimy a mírná léta, u Středozemního moře, pak mírné zimy a horká léta</a:t>
            </a:r>
          </a:p>
          <a:p>
            <a:endParaRPr lang="cs-CZ" sz="2000" dirty="0" smtClean="0"/>
          </a:p>
          <a:p>
            <a:r>
              <a:rPr lang="cs-CZ" sz="2000" dirty="0" smtClean="0"/>
              <a:t>většina území je plochá a nížinná, sever a západ Francie je mírně zvrásněný, ve vnitrozemí se nachází významná pahorkatina  </a:t>
            </a:r>
            <a:r>
              <a:rPr lang="cs-CZ" sz="2000" dirty="0" err="1" smtClean="0"/>
              <a:t>Massif</a:t>
            </a:r>
            <a:r>
              <a:rPr lang="cs-CZ" sz="2000" dirty="0" smtClean="0"/>
              <a:t> </a:t>
            </a:r>
            <a:r>
              <a:rPr lang="cs-CZ" sz="2000" dirty="0" err="1" smtClean="0"/>
              <a:t>Central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na jihozápadě se tyčí vysoké Pyreneje a na jihovýchodě Alpy, kde najdeme i nejvyšší vrchol Evropy – </a:t>
            </a:r>
            <a:r>
              <a:rPr lang="cs-CZ" sz="2000" dirty="0" err="1" smtClean="0"/>
              <a:t>Mont</a:t>
            </a:r>
            <a:r>
              <a:rPr lang="cs-CZ" sz="2000" dirty="0" smtClean="0"/>
              <a:t> </a:t>
            </a:r>
            <a:r>
              <a:rPr lang="cs-CZ" sz="2000" dirty="0" err="1" smtClean="0"/>
              <a:t>Blanc</a:t>
            </a:r>
            <a:r>
              <a:rPr lang="cs-CZ" sz="2000" dirty="0" smtClean="0"/>
              <a:t> (4810 m) </a:t>
            </a:r>
            <a:endParaRPr lang="cs-CZ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FRAMAC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57752" cy="4714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Mont-Blan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2571744"/>
            <a:ext cx="5715008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Paříž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hlavní město Francie</a:t>
            </a:r>
          </a:p>
          <a:p>
            <a:r>
              <a:rPr lang="cs-CZ" dirty="0" smtClean="0"/>
              <a:t>památky – Eiffelova věž</a:t>
            </a:r>
          </a:p>
          <a:p>
            <a:pPr>
              <a:buNone/>
            </a:pPr>
            <a:r>
              <a:rPr lang="cs-CZ" dirty="0" smtClean="0"/>
              <a:t>			       Notre Dame  </a:t>
            </a:r>
          </a:p>
          <a:p>
            <a:pPr>
              <a:buNone/>
            </a:pPr>
            <a:r>
              <a:rPr lang="cs-CZ" dirty="0" smtClean="0"/>
              <a:t>			       Vítězný oblouk</a:t>
            </a:r>
          </a:p>
          <a:p>
            <a:pPr>
              <a:buNone/>
            </a:pPr>
            <a:r>
              <a:rPr lang="cs-CZ" dirty="0" smtClean="0"/>
              <a:t>     	  	       </a:t>
            </a:r>
            <a:r>
              <a:rPr lang="cs-CZ" dirty="0" err="1" smtClean="0"/>
              <a:t>Sacre-Coeur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      Louvre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259</TotalTime>
  <Words>186</Words>
  <Application>Microsoft Office PowerPoint</Application>
  <PresentationFormat>Předvádění na obrazovce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Talent</vt:lpstr>
      <vt:lpstr>FRANCIE</vt:lpstr>
      <vt:lpstr>Rozloha</vt:lpstr>
      <vt:lpstr>Snímek 3</vt:lpstr>
      <vt:lpstr>Počet obyvatel</vt:lpstr>
      <vt:lpstr>Náboženská příslušnost</vt:lpstr>
      <vt:lpstr>Státoprávní uspořádání</vt:lpstr>
      <vt:lpstr>Podnebí a povrch</vt:lpstr>
      <vt:lpstr>Snímek 8</vt:lpstr>
      <vt:lpstr>Paříž</vt:lpstr>
      <vt:lpstr>Snímek 10</vt:lpstr>
      <vt:lpstr>Řeky </vt:lpstr>
      <vt:lpstr>Snímek 12</vt:lpstr>
      <vt:lpstr>Zajímavost 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Brambor</dc:creator>
  <cp:lastModifiedBy>jazykovka</cp:lastModifiedBy>
  <cp:revision>36</cp:revision>
  <dcterms:created xsi:type="dcterms:W3CDTF">2014-05-23T12:31:18Z</dcterms:created>
  <dcterms:modified xsi:type="dcterms:W3CDTF">2014-06-19T07:57:01Z</dcterms:modified>
</cp:coreProperties>
</file>