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EBF18-C46C-47B9-9910-A13AF3FD7F60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3FAD6-6CB8-4223-9D76-FA510808279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3FAD6-6CB8-4223-9D76-FA5108082797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0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4FBDF89-086C-4AA1-A076-E014DD15CEDC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45EDF5-721A-493B-BC04-F50DFD74C117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nsko.estranky.cz/clanky/hospodarstvi" TargetMode="External"/><Relationship Id="rId2" Type="http://schemas.openxmlformats.org/officeDocument/2006/relationships/hyperlink" Target="http://www.google.cz/search?hl=cs&amp;site=imghp&amp;tbm=isch&amp;source=hp&amp;biw=1247&amp;bih=911&amp;q=prase&amp;oq=prase&amp;gs_l=img.3..0l10.910.1849.0.3237.5.5.0.0.0.0.256.480.2-2.2.0...0.0...1ac.1.15.img.Gw8jZUN4-Q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20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000240"/>
            <a:ext cx="9144000" cy="1828800"/>
          </a:xfrm>
        </p:spPr>
        <p:txBody>
          <a:bodyPr>
            <a:noAutofit/>
          </a:bodyPr>
          <a:lstStyle/>
          <a:p>
            <a:pPr algn="ctr"/>
            <a:r>
              <a:rPr lang="cs-CZ" sz="20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Dánsko</a:t>
            </a:r>
            <a:endParaRPr lang="cs-CZ" sz="20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3786190"/>
            <a:ext cx="9144000" cy="1752600"/>
          </a:xfrm>
        </p:spPr>
        <p:txBody>
          <a:bodyPr>
            <a:noAutofit/>
          </a:bodyPr>
          <a:lstStyle/>
          <a:p>
            <a:pPr algn="ctr"/>
            <a:r>
              <a:rPr lang="cs-CZ" sz="1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Hospodářství</a:t>
            </a:r>
            <a:endParaRPr lang="cs-CZ" sz="120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2928958"/>
          </a:xfrm>
        </p:spPr>
        <p:txBody>
          <a:bodyPr/>
          <a:lstStyle/>
          <a:p>
            <a:r>
              <a:rPr lang="cs-CZ" dirty="0" smtClean="0"/>
              <a:t>Dnešní Dánsko je patrně hospodářsky nejvyspělejším státem Evropské unie, ve kterém zemědělství již dávno nehraje podstatnou úlohu.</a:t>
            </a:r>
          </a:p>
          <a:p>
            <a:r>
              <a:rPr lang="cs-CZ" dirty="0" smtClean="0"/>
              <a:t>Vyspělost dánského hospodářství se projevuje vysokou životní úrovní</a:t>
            </a:r>
            <a:r>
              <a:rPr lang="cs-CZ" dirty="0" smtClean="0"/>
              <a:t>, </a:t>
            </a:r>
            <a:r>
              <a:rPr lang="cs-CZ" dirty="0" smtClean="0"/>
              <a:t>značnou závislostí na obchodu se zahraničím, </a:t>
            </a:r>
            <a:r>
              <a:rPr lang="cs-CZ" dirty="0" smtClean="0"/>
              <a:t>ale i </a:t>
            </a:r>
            <a:r>
              <a:rPr lang="cs-CZ" dirty="0" smtClean="0"/>
              <a:t>aktivní obchodní bilancí.</a:t>
            </a:r>
          </a:p>
          <a:p>
            <a:pPr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765780"/>
            <a:ext cx="4500594" cy="2893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1472" y="1142984"/>
            <a:ext cx="8229600" cy="3929090"/>
          </a:xfrm>
        </p:spPr>
        <p:txBody>
          <a:bodyPr/>
          <a:lstStyle/>
          <a:p>
            <a:r>
              <a:rPr lang="cs-CZ" dirty="0" smtClean="0"/>
              <a:t>Dánská zemědělská výroba je tradičně známa svou efektivností a kvalitou.</a:t>
            </a:r>
          </a:p>
          <a:p>
            <a:r>
              <a:rPr lang="cs-CZ" dirty="0" smtClean="0"/>
              <a:t>Prvovýroba a zpracovatelský průmysl jsou specializovány zejména na mléčné výrobky, vepřové maso a rybí konzervy.</a:t>
            </a:r>
          </a:p>
          <a:p>
            <a:r>
              <a:rPr lang="cs-CZ" dirty="0" smtClean="0"/>
              <a:t>V Dánsku je v současné době cca 45 tis. zemědělských farem.</a:t>
            </a:r>
          </a:p>
          <a:p>
            <a:r>
              <a:rPr lang="cs-CZ" dirty="0" smtClean="0"/>
              <a:t>Poměr mezi živočišnou a rostlinnou produkcí je cca   63 : 37.</a:t>
            </a:r>
          </a:p>
          <a:p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752322"/>
            <a:ext cx="3000396" cy="189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02125">
            <a:off x="392356" y="4260857"/>
            <a:ext cx="3201506" cy="2346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443351">
            <a:off x="6111174" y="4651373"/>
            <a:ext cx="2764657" cy="1849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4389120"/>
          </a:xfrm>
        </p:spPr>
        <p:txBody>
          <a:bodyPr/>
          <a:lstStyle/>
          <a:p>
            <a:r>
              <a:rPr lang="cs-CZ" dirty="0" smtClean="0"/>
              <a:t>V rostlinné výrobě převažují obilniny (90 %) nad okopaninami (10 %).</a:t>
            </a:r>
          </a:p>
          <a:p>
            <a:r>
              <a:rPr lang="cs-CZ" dirty="0" smtClean="0"/>
              <a:t>Dánské zemědělství má k dispozici přes 60% plochy země, kterou zabírá orná půda, ale zaměstnává pouze 5% pracujících.</a:t>
            </a:r>
          </a:p>
          <a:p>
            <a:r>
              <a:rPr lang="cs-CZ" dirty="0" smtClean="0"/>
              <a:t>Vysoce produktivní malé farmy a zemědělská družstva jsou orientovány na chov vepřů (9 milionů kusů) a skotu pro mléko.</a:t>
            </a:r>
          </a:p>
          <a:p>
            <a:r>
              <a:rPr lang="cs-CZ" dirty="0" smtClean="0"/>
              <a:t>Důležitá je produkce pšenice, cukrovky, brambor a řepky olejné.</a:t>
            </a:r>
          </a:p>
          <a:p>
            <a:endParaRPr lang="cs-CZ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2850842"/>
          </a:xfrm>
        </p:spPr>
        <p:txBody>
          <a:bodyPr/>
          <a:lstStyle/>
          <a:p>
            <a:r>
              <a:rPr lang="cs-CZ" dirty="0" smtClean="0"/>
              <a:t>Asi polovina zemědělské produkce se vyváží, zejména do států Evropské unie.</a:t>
            </a:r>
          </a:p>
          <a:p>
            <a:r>
              <a:rPr lang="cs-CZ" dirty="0" smtClean="0"/>
              <a:t>Zbytek zásobuje dánský potravinářský průmysl, který je druhým největším spotřebitelem pracovních sil.</a:t>
            </a:r>
          </a:p>
          <a:p>
            <a:r>
              <a:rPr lang="cs-CZ" dirty="0" smtClean="0"/>
              <a:t> Úlovkem ryb se řadí Dánsko na 10-11. místo na světě, loví se převážně sledi, tresky a platýzi.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Picture 2" descr="C:\Documents and Settings\učebna\Local Settings\Temporary Internet Files\Content.IE5\RBNPZ9W9\MC900320018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01116">
            <a:off x="7130920" y="520262"/>
            <a:ext cx="1669334" cy="1293146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22081">
            <a:off x="463540" y="4865766"/>
            <a:ext cx="4078234" cy="1716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588519">
            <a:off x="5549415" y="4689886"/>
            <a:ext cx="3298008" cy="1810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Autoři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136330"/>
          </a:xfrm>
        </p:spPr>
        <p:txBody>
          <a:bodyPr/>
          <a:lstStyle/>
          <a:p>
            <a:r>
              <a:rPr lang="cs-CZ" dirty="0" smtClean="0"/>
              <a:t>Terka Kozlovská </a:t>
            </a:r>
            <a:r>
              <a:rPr lang="cs-CZ" dirty="0" smtClean="0">
                <a:sym typeface="Wingdings" pitchFamily="2" charset="2"/>
              </a:rPr>
              <a:t></a:t>
            </a:r>
            <a:endParaRPr lang="cs-CZ" dirty="0" smtClean="0"/>
          </a:p>
          <a:p>
            <a:r>
              <a:rPr lang="cs-CZ" dirty="0" smtClean="0"/>
              <a:t>Anďa Tlamková </a:t>
            </a:r>
            <a:r>
              <a:rPr lang="cs-CZ" dirty="0" smtClean="0">
                <a:sym typeface="Wingdings" pitchFamily="2" charset="2"/>
              </a:rPr>
              <a:t>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288290">
            <a:off x="5130554" y="1224707"/>
            <a:ext cx="2857520" cy="242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55874">
            <a:off x="700060" y="3281691"/>
            <a:ext cx="2928958" cy="2846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	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google.cz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search</a:t>
            </a:r>
            <a:r>
              <a:rPr lang="cs-CZ" dirty="0" smtClean="0">
                <a:hlinkClick r:id="rId2"/>
              </a:rPr>
              <a:t>?</a:t>
            </a:r>
            <a:r>
              <a:rPr lang="cs-CZ" dirty="0" err="1" smtClean="0">
                <a:hlinkClick r:id="rId2"/>
              </a:rPr>
              <a:t>hl</a:t>
            </a:r>
            <a:r>
              <a:rPr lang="cs-CZ" dirty="0" smtClean="0">
                <a:hlinkClick r:id="rId2"/>
              </a:rPr>
              <a:t>=</a:t>
            </a:r>
            <a:r>
              <a:rPr lang="cs-CZ" dirty="0" err="1" smtClean="0">
                <a:hlinkClick r:id="rId2"/>
              </a:rPr>
              <a:t>cs</a:t>
            </a:r>
            <a:r>
              <a:rPr lang="cs-CZ" dirty="0" smtClean="0">
                <a:hlinkClick r:id="rId2"/>
              </a:rPr>
              <a:t>&amp;</a:t>
            </a:r>
            <a:r>
              <a:rPr lang="cs-CZ" dirty="0" err="1" smtClean="0">
                <a:hlinkClick r:id="rId2"/>
              </a:rPr>
              <a:t>site</a:t>
            </a:r>
            <a:r>
              <a:rPr lang="cs-CZ" dirty="0" smtClean="0">
                <a:hlinkClick r:id="rId2"/>
              </a:rPr>
              <a:t>=</a:t>
            </a:r>
            <a:r>
              <a:rPr lang="cs-CZ" dirty="0" err="1" smtClean="0">
                <a:hlinkClick r:id="rId2"/>
              </a:rPr>
              <a:t>imghp</a:t>
            </a:r>
            <a:r>
              <a:rPr lang="cs-CZ" dirty="0" smtClean="0">
                <a:hlinkClick r:id="rId2"/>
              </a:rPr>
              <a:t>&amp;</a:t>
            </a:r>
            <a:r>
              <a:rPr lang="cs-CZ" dirty="0" err="1" smtClean="0">
                <a:hlinkClick r:id="rId2"/>
              </a:rPr>
              <a:t>tbm</a:t>
            </a:r>
            <a:r>
              <a:rPr lang="cs-CZ" dirty="0" smtClean="0">
                <a:hlinkClick r:id="rId2"/>
              </a:rPr>
              <a:t>=</a:t>
            </a:r>
            <a:r>
              <a:rPr lang="cs-CZ" dirty="0" err="1" smtClean="0">
                <a:hlinkClick r:id="rId2"/>
              </a:rPr>
              <a:t>isch</a:t>
            </a:r>
            <a:r>
              <a:rPr lang="cs-CZ" dirty="0" smtClean="0">
                <a:hlinkClick r:id="rId2"/>
              </a:rPr>
              <a:t>&amp;</a:t>
            </a:r>
            <a:r>
              <a:rPr lang="cs-CZ" dirty="0" err="1" smtClean="0">
                <a:hlinkClick r:id="rId2"/>
              </a:rPr>
              <a:t>source</a:t>
            </a:r>
            <a:r>
              <a:rPr lang="cs-CZ" dirty="0" smtClean="0">
                <a:hlinkClick r:id="rId2"/>
              </a:rPr>
              <a:t>=</a:t>
            </a:r>
            <a:r>
              <a:rPr lang="cs-CZ" dirty="0" err="1" smtClean="0">
                <a:hlinkClick r:id="rId2"/>
              </a:rPr>
              <a:t>hp</a:t>
            </a:r>
            <a:r>
              <a:rPr lang="cs-CZ" dirty="0" smtClean="0">
                <a:hlinkClick r:id="rId2"/>
              </a:rPr>
              <a:t>&amp;</a:t>
            </a:r>
            <a:r>
              <a:rPr lang="cs-CZ" dirty="0" err="1" smtClean="0">
                <a:hlinkClick r:id="rId2"/>
              </a:rPr>
              <a:t>biw</a:t>
            </a:r>
            <a:r>
              <a:rPr lang="cs-CZ" dirty="0" smtClean="0">
                <a:hlinkClick r:id="rId2"/>
              </a:rPr>
              <a:t>=1247&amp;</a:t>
            </a:r>
            <a:r>
              <a:rPr lang="cs-CZ" dirty="0" err="1" smtClean="0">
                <a:hlinkClick r:id="rId2"/>
              </a:rPr>
              <a:t>bih</a:t>
            </a:r>
            <a:r>
              <a:rPr lang="cs-CZ" dirty="0" smtClean="0">
                <a:hlinkClick r:id="rId2"/>
              </a:rPr>
              <a:t>=911&amp;q=prase&amp;</a:t>
            </a:r>
            <a:r>
              <a:rPr lang="cs-CZ" dirty="0" err="1" smtClean="0">
                <a:hlinkClick r:id="rId2"/>
              </a:rPr>
              <a:t>oq</a:t>
            </a:r>
            <a:r>
              <a:rPr lang="cs-CZ" dirty="0" smtClean="0">
                <a:hlinkClick r:id="rId2"/>
              </a:rPr>
              <a:t>=prase&amp;</a:t>
            </a:r>
            <a:r>
              <a:rPr lang="cs-CZ" dirty="0" err="1" smtClean="0">
                <a:hlinkClick r:id="rId2"/>
              </a:rPr>
              <a:t>gs</a:t>
            </a:r>
            <a:r>
              <a:rPr lang="cs-CZ" dirty="0" smtClean="0">
                <a:hlinkClick r:id="rId2"/>
              </a:rPr>
              <a:t>_l=img.3..0l10.910.1849.0.3237.5.5.0.0.0.0.256.480.2-2.2.0...0.0...1ac.1.15.img.Gw8jZUN4-Q4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http://www.</a:t>
            </a:r>
            <a:r>
              <a:rPr lang="cs-CZ" dirty="0" err="1" smtClean="0">
                <a:hlinkClick r:id="rId3"/>
              </a:rPr>
              <a:t>dansko.estranky.cz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clanky</a:t>
            </a:r>
            <a:r>
              <a:rPr lang="cs-CZ" dirty="0" smtClean="0">
                <a:hlinkClick r:id="rId3"/>
              </a:rPr>
              <a:t>/</a:t>
            </a:r>
            <a:r>
              <a:rPr lang="cs-CZ" dirty="0" err="1" smtClean="0">
                <a:hlinkClick r:id="rId3"/>
              </a:rPr>
              <a:t>hospodarstvi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236</Words>
  <Application>Microsoft Office PowerPoint</Application>
  <PresentationFormat>Předvádění na obrazovce (4:3)</PresentationFormat>
  <Paragraphs>22</Paragraphs>
  <Slides>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Tok</vt:lpstr>
      <vt:lpstr>Dánsko</vt:lpstr>
      <vt:lpstr>Snímek 2</vt:lpstr>
      <vt:lpstr>Snímek 3</vt:lpstr>
      <vt:lpstr>Snímek 4</vt:lpstr>
      <vt:lpstr>Snímek 5</vt:lpstr>
      <vt:lpstr>Autoři</vt:lpstr>
      <vt:lpstr>Zdroje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Dánsko</dc:title>
  <dc:creator>učebna</dc:creator>
  <cp:lastModifiedBy>učebna</cp:lastModifiedBy>
  <cp:revision>13</cp:revision>
  <dcterms:created xsi:type="dcterms:W3CDTF">2013-05-20T07:11:11Z</dcterms:created>
  <dcterms:modified xsi:type="dcterms:W3CDTF">2013-06-13T05:37:15Z</dcterms:modified>
</cp:coreProperties>
</file>