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71" r:id="rId6"/>
    <p:sldId id="272" r:id="rId7"/>
    <p:sldId id="273" r:id="rId8"/>
    <p:sldId id="258" r:id="rId9"/>
    <p:sldId id="259" r:id="rId10"/>
    <p:sldId id="267" r:id="rId11"/>
    <p:sldId id="274" r:id="rId12"/>
    <p:sldId id="275" r:id="rId13"/>
    <p:sldId id="260" r:id="rId14"/>
    <p:sldId id="261" r:id="rId15"/>
    <p:sldId id="268" r:id="rId16"/>
    <p:sldId id="262" r:id="rId17"/>
    <p:sldId id="263" r:id="rId18"/>
    <p:sldId id="265" r:id="rId19"/>
    <p:sldId id="266" r:id="rId20"/>
    <p:sldId id="269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0" d="100"/>
          <a:sy n="50" d="100"/>
        </p:scale>
        <p:origin x="-57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
35%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
20%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
27%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
18%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val>
            <c:numRef>
              <c:f>List1!$A$1:$A$4</c:f>
              <c:numCache>
                <c:formatCode>0%</c:formatCode>
                <c:ptCount val="4"/>
                <c:pt idx="0">
                  <c:v>0.35000000000000009</c:v>
                </c:pt>
                <c:pt idx="1">
                  <c:v>0.2</c:v>
                </c:pt>
                <c:pt idx="2">
                  <c:v>0.27</c:v>
                </c:pt>
                <c:pt idx="3">
                  <c:v>0.18000000000000005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6785-C903-4DF8-AE9A-284005372D00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A554-AE7C-4E7E-9E6B-35233712DE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lavn%C3%AD_strana" TargetMode="External"/><Relationship Id="rId3" Type="http://schemas.openxmlformats.org/officeDocument/2006/relationships/hyperlink" Target="http://europa.eu/about-eu/countries/member-countries/france/index_cs.htm" TargetMode="External"/><Relationship Id="rId7" Type="http://schemas.openxmlformats.org/officeDocument/2006/relationships/hyperlink" Target="http://www.crsplzen.cz/novinky/16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gazinzahrada.cz/zahradni-inspirace/francouzska-zahrada-s-vuni-bylinek.html" TargetMode="External"/><Relationship Id="rId5" Type="http://schemas.openxmlformats.org/officeDocument/2006/relationships/hyperlink" Target="http://ee.rendezvousenfrance.com/cs/priroda-ve-francii" TargetMode="External"/><Relationship Id="rId4" Type="http://schemas.openxmlformats.org/officeDocument/2006/relationships/hyperlink" Target="http://www.topglobus.ru/francie-statistika-info-stat-zeme-zemepis-cestovani" TargetMode="External"/><Relationship Id="rId9" Type="http://schemas.openxmlformats.org/officeDocument/2006/relationships/hyperlink" Target="https://www.google.cz/imghp?hl=cs&amp;tab=wi&amp;ei=9VaVU4b4M6n64QSz-oHADQ&amp;ved=0CAQQqi4oA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16600" dirty="0" smtClean="0"/>
              <a:t>Francie</a:t>
            </a:r>
            <a:endParaRPr lang="cs-CZ" sz="1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Přírodní bohatství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zahrady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francouzská zahrada je typická jednoduchostí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vyznačuje se hlavně vůní bylinek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na zahradách nebývají jenom květiny a byliny ale i keře a nařezaná polena dříví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např. zahrada u zámku na </a:t>
            </a:r>
            <a:r>
              <a:rPr lang="cs-CZ" sz="4000" b="1" dirty="0" err="1" smtClean="0">
                <a:latin typeface="Arabic Typesetting" pitchFamily="66" charset="-78"/>
                <a:cs typeface="Arabic Typesetting" pitchFamily="66" charset="-78"/>
              </a:rPr>
              <a:t>Loire</a:t>
            </a:r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            zámecká francouzská zahrada: Želiv</a:t>
            </a:r>
            <a:endParaRPr lang="cs-CZ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zahrada u zámku na </a:t>
            </a:r>
            <a:r>
              <a:rPr lang="cs-CZ" sz="6000" b="1" dirty="0" err="1" smtClean="0">
                <a:latin typeface="Arabic Typesetting" pitchFamily="66" charset="-78"/>
                <a:cs typeface="Arabic Typesetting" pitchFamily="66" charset="-78"/>
              </a:rPr>
              <a:t>Loire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http://poznani.iscontent.cz/Fotografie/Produkty/800x600/Pariz_zamky_na_Loir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0908"/>
            <a:ext cx="5328592" cy="39964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http://www.cestovatel.cz/foto-soubory/middle/fr-villandry-01.jpg"/>
          <p:cNvPicPr>
            <a:picLocks noChangeAspect="1" noChangeArrowheads="1"/>
          </p:cNvPicPr>
          <p:nvPr/>
        </p:nvPicPr>
        <p:blipFill>
          <a:blip r:embed="rId4" cstate="print"/>
          <a:srcRect r="-2059" b="3951"/>
          <a:stretch>
            <a:fillRect/>
          </a:stretch>
        </p:blipFill>
        <p:spPr bwMode="auto">
          <a:xfrm>
            <a:off x="179512" y="1484784"/>
            <a:ext cx="4248472" cy="24389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francouzská zámecká zahrada: Želiv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zámecká francouzská zah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143500" cy="34194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výškové extrémy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nejnižší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bod: Řeka </a:t>
            </a:r>
            <a:r>
              <a:rPr lang="cs-CZ" sz="4000" b="1" dirty="0" err="1">
                <a:latin typeface="Arabic Typesetting" pitchFamily="66" charset="-78"/>
                <a:cs typeface="Arabic Typesetting" pitchFamily="66" charset="-78"/>
              </a:rPr>
              <a:t>Rhone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 delta -2 m </a:t>
            </a:r>
            <a:br>
              <a:rPr lang="cs-CZ" sz="4000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nejvyšší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bod: </a:t>
            </a:r>
            <a:r>
              <a:rPr lang="cs-CZ" sz="4000" b="1" dirty="0" err="1">
                <a:latin typeface="Arabic Typesetting" pitchFamily="66" charset="-78"/>
                <a:cs typeface="Arabic Typesetting" pitchFamily="66" charset="-78"/>
              </a:rPr>
              <a:t>Mont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cs-CZ" sz="4000" b="1" dirty="0" err="1">
                <a:latin typeface="Arabic Typesetting" pitchFamily="66" charset="-78"/>
                <a:cs typeface="Arabic Typesetting" pitchFamily="66" charset="-78"/>
              </a:rPr>
              <a:t>Blanc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 4807 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m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hranice se Švýcarskem a Itálií je lemována pohořím Alp s nejvyšší evropskou horou.</a:t>
            </a:r>
            <a:endParaRPr lang="cs-CZ" sz="4000" b="1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přírodní zdroje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metropolitní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Francie: uhlí, železná ruda, bauxit, zinek, uran, antimon, arsen, uhličitan draselný, živec, fluorit, sádry, 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dřevo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cs-CZ" sz="4000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Francouzská Guyana: ložisek zlata, ropy, kaolin, niobu, 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tantalu</a:t>
            </a:r>
            <a:endParaRPr lang="cs-CZ" sz="4000" b="1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rybolov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významný je i chov ryb 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ryby jsou pak zařazeny do francouzského 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jídelníčku</a:t>
            </a:r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loví se: tuňák, štika, candát, pstruh,…</a:t>
            </a:r>
          </a:p>
          <a:p>
            <a:endParaRPr lang="cs-CZ" dirty="0"/>
          </a:p>
        </p:txBody>
      </p:sp>
      <p:pic>
        <p:nvPicPr>
          <p:cNvPr id="7170" name="Picture 2" descr="http://www.receptyonline.cz/data/pics/atlas-morskych-ryb/tunak-obecn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1" t="26471" r="5882" b="23529"/>
          <a:stretch>
            <a:fillRect/>
          </a:stretch>
        </p:blipFill>
        <p:spPr bwMode="auto">
          <a:xfrm>
            <a:off x="0" y="4797152"/>
            <a:ext cx="3384376" cy="12241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2" name="Picture 4" descr="http://kabaretspacek.cz/wp-content/uploads/2013/11/cand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5578" b="26106"/>
          <a:stretch>
            <a:fillRect/>
          </a:stretch>
        </p:blipFill>
        <p:spPr bwMode="auto">
          <a:xfrm>
            <a:off x="5334000" y="5085184"/>
            <a:ext cx="3810000" cy="12241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99 0.01064 L 0.60659 3.006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09 0.037 L -0.55938 0.057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využívaná půda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orná půda: 35%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pastviny: 20%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lesy: 27%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ostatní: 18%</a:t>
            </a:r>
            <a:endParaRPr lang="cs-CZ" sz="4000" b="1" dirty="0">
              <a:latin typeface="Arabic Typesetting" pitchFamily="66" charset="-78"/>
              <a:cs typeface="Arabic Typesetting" pitchFamily="66" charset="-78"/>
            </a:endParaRPr>
          </a:p>
          <a:p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3131840" y="1412776"/>
          <a:ext cx="58681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přírodní nebezpečí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metropolitní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Francie: záplavy, laviny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sucha, 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lesní požáry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v jižním okolí Středozemního moře </a:t>
            </a:r>
            <a:br>
              <a:rPr lang="cs-CZ" sz="4000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zámořské departementy: hurikány (cyklony), záplavy, vulkanická činnost (Guadeloupe, </a:t>
            </a:r>
            <a:r>
              <a:rPr lang="cs-CZ" sz="4000" b="1" dirty="0" err="1">
                <a:latin typeface="Arabic Typesetting" pitchFamily="66" charset="-78"/>
                <a:cs typeface="Arabic Typesetting" pitchFamily="66" charset="-78"/>
              </a:rPr>
              <a:t>Martinique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, Réunion)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cestovní ruch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Francie patří k nejnavštěvovanějším zemím na světě </a:t>
            </a:r>
          </a:p>
          <a:p>
            <a:r>
              <a:rPr lang="cs-CZ" sz="4000" b="1" dirty="0" err="1" smtClean="0">
                <a:latin typeface="Arabic Typesetting" pitchFamily="66" charset="-78"/>
                <a:cs typeface="Arabic Typesetting" pitchFamily="66" charset="-78"/>
              </a:rPr>
              <a:t>navštěvovanost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 zvyšují krajiny francouzských velehor, středočeských poloh, krasových i vinařských oblastí a pobřeží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http://francie.svetadily.cz/userfiles/image/clanky/francie-champagn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176464" cy="27600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>
                <a:latin typeface="Arabic Typesetting" pitchFamily="66" charset="-78"/>
                <a:cs typeface="Arabic Typesetting" pitchFamily="66" charset="-78"/>
              </a:rPr>
              <a:t>nejčastější navštěvovaná přírodní místa</a:t>
            </a:r>
            <a:endParaRPr lang="cs-CZ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Azurové pobřeží: Cannes, Nice Marseille, St.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Tropez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, Monako</a:t>
            </a: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Rekreační oblasti jižního pobřeží: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Languedoc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Roussillon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 (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Arles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Nimes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Mountpellier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, La grande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Motte</a:t>
            </a:r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Francouzské Alpy</a:t>
            </a: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Francouzské Pyreneje</a:t>
            </a: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Normandie</a:t>
            </a: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Údolí řeky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Loire</a:t>
            </a:r>
            <a:endParaRPr lang="cs-CZ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cs-CZ" b="1" dirty="0" smtClean="0">
                <a:latin typeface="Arabic Typesetting" pitchFamily="66" charset="-78"/>
                <a:cs typeface="Arabic Typesetting" pitchFamily="66" charset="-78"/>
              </a:rPr>
              <a:t>Údolí řeky </a:t>
            </a:r>
            <a:r>
              <a:rPr lang="cs-CZ" b="1" dirty="0" err="1" smtClean="0">
                <a:latin typeface="Arabic Typesetting" pitchFamily="66" charset="-78"/>
                <a:cs typeface="Arabic Typesetting" pitchFamily="66" charset="-78"/>
              </a:rPr>
              <a:t>Rhóny</a:t>
            </a:r>
            <a:endParaRPr lang="cs-CZ" b="1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Francie oplývá přírodními památkami, různorodost míst je výjimečná (parky, zahrady, lesy, cestovní ruch)</a:t>
            </a:r>
          </a:p>
          <a:p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Francie má vyspělé průmyslové hospodářství a silné zemědělství. Nejdůležitějšími odvětvími jsou výroba automobilů, letecký průmysl, informační technologie, elektronika, odvětví chemických a farmaceutických látek a módní průmysl.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zdroje: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hlinkClick r:id="rId3"/>
              </a:rPr>
              <a:t>http://europa.eu/about-eu/countries/member-countries/france/index_cs.htm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topglobus.ru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francie</a:t>
            </a:r>
            <a:r>
              <a:rPr lang="cs-CZ" dirty="0" smtClean="0">
                <a:hlinkClick r:id="rId4"/>
              </a:rPr>
              <a:t>-statistika-</a:t>
            </a:r>
            <a:r>
              <a:rPr lang="cs-CZ" dirty="0" err="1" smtClean="0">
                <a:hlinkClick r:id="rId4"/>
              </a:rPr>
              <a:t>info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stat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zeme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zemepis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cestovani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http://ee.rendezvousenfrance.com/cs/priroda-ve-francii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http://ee.rendezvousenfrance.com/cs/priroda-ve-francii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magazinzahrada.cz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zahradni</a:t>
            </a:r>
            <a:r>
              <a:rPr lang="cs-CZ" dirty="0" smtClean="0">
                <a:hlinkClick r:id="rId6"/>
              </a:rPr>
              <a:t>-inspirace/</a:t>
            </a:r>
            <a:r>
              <a:rPr lang="cs-CZ" dirty="0" err="1" smtClean="0">
                <a:hlinkClick r:id="rId6"/>
              </a:rPr>
              <a:t>francouzska</a:t>
            </a:r>
            <a:r>
              <a:rPr lang="cs-CZ" dirty="0" smtClean="0">
                <a:hlinkClick r:id="rId6"/>
              </a:rPr>
              <a:t>-zahrada-s-</a:t>
            </a:r>
            <a:r>
              <a:rPr lang="cs-CZ" dirty="0" err="1" smtClean="0">
                <a:hlinkClick r:id="rId6"/>
              </a:rPr>
              <a:t>vuni</a:t>
            </a:r>
            <a:r>
              <a:rPr lang="cs-CZ" dirty="0" smtClean="0">
                <a:hlinkClick r:id="rId6"/>
              </a:rPr>
              <a:t>-bylinek.</a:t>
            </a:r>
            <a:r>
              <a:rPr lang="cs-CZ" dirty="0" err="1" smtClean="0">
                <a:hlinkClick r:id="rId6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crsplzen.cz</a:t>
            </a:r>
            <a:r>
              <a:rPr lang="cs-CZ" dirty="0" smtClean="0">
                <a:hlinkClick r:id="rId7"/>
              </a:rPr>
              <a:t>/novinky/162.html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http://cs.wikipedia.org/wiki/Hlavn%C3%AD_strana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9"/>
              </a:rPr>
              <a:t>https://www.google.cz/imghp?hl=cs&amp;tab=wi&amp;ei=9VaVU4b4M6n64QSz-oHADQ&amp;ved=0CAQQqi4oAg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cs-CZ" sz="6000" b="1" smtClean="0">
                <a:latin typeface="Arabic Typesetting" pitchFamily="66" charset="-78"/>
                <a:cs typeface="Arabic Typesetting" pitchFamily="66" charset="-78"/>
              </a:rPr>
              <a:t>utoři</a:t>
            </a:r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abic Typesetting" pitchFamily="66" charset="-78"/>
                <a:cs typeface="Arabic Typesetting" pitchFamily="66" charset="-78"/>
              </a:rPr>
              <a:t>Martina Pavlů</a:t>
            </a:r>
          </a:p>
          <a:p>
            <a:r>
              <a:rPr lang="cs-CZ" sz="3600" b="1" dirty="0" smtClean="0">
                <a:latin typeface="Arabic Typesetting" pitchFamily="66" charset="-78"/>
                <a:cs typeface="Arabic Typesetting" pitchFamily="66" charset="-78"/>
              </a:rPr>
              <a:t>Veronika Konečná</a:t>
            </a:r>
          </a:p>
          <a:p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r>
              <a:rPr lang="cs-CZ" sz="4400" b="1" dirty="0" smtClean="0">
                <a:latin typeface="Arabic Typesetting" pitchFamily="66" charset="-78"/>
                <a:cs typeface="Arabic Typesetting" pitchFamily="66" charset="-78"/>
              </a:rPr>
              <a:t>Děkujeme za pozornost!</a:t>
            </a:r>
            <a:endParaRPr lang="cs-CZ" sz="4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národní parky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4000" b="1" dirty="0" err="1" smtClean="0">
                <a:latin typeface="Arabic Typesetting" pitchFamily="66" charset="-78"/>
                <a:cs typeface="Arabic Typesetting" pitchFamily="66" charset="-78"/>
              </a:rPr>
              <a:t>Cévennes</a:t>
            </a:r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4000" b="1" dirty="0" err="1" smtClean="0">
                <a:latin typeface="Arabic Typesetting" pitchFamily="66" charset="-78"/>
                <a:cs typeface="Arabic Typesetting" pitchFamily="66" charset="-78"/>
              </a:rPr>
              <a:t>Écrins</a:t>
            </a:r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4000" b="1" dirty="0" err="1" smtClean="0">
                <a:latin typeface="Arabic Typesetting" pitchFamily="66" charset="-78"/>
                <a:cs typeface="Arabic Typesetting" pitchFamily="66" charset="-78"/>
              </a:rPr>
              <a:t>Vanoise</a:t>
            </a:r>
            <a:endParaRPr lang="cs-CZ" sz="4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Národní park Réunion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6000" b="1" dirty="0" err="1" smtClean="0">
                <a:latin typeface="Arabic Typesetting" pitchFamily="66" charset="-78"/>
                <a:cs typeface="Arabic Typesetting" pitchFamily="66" charset="-78"/>
              </a:rPr>
              <a:t>Cévennes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upload.wikimedia.org/wikipedia/commons/thumb/b/bf/Cevennes_Florac_Mimente_depuis_Causse_Mejean.jpg/1280px-Cevennes_Florac_Mimente_depuis_Causse_Mej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292080" cy="31752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http://upload.wikimedia.org/wikipedia/commons/0/08/Carte-cevennes-fran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3810000" cy="38576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6000" b="1" dirty="0" err="1" smtClean="0">
                <a:latin typeface="Arabic Typesetting" pitchFamily="66" charset="-78"/>
                <a:cs typeface="Arabic Typesetting" pitchFamily="66" charset="-78"/>
              </a:rPr>
              <a:t>Écrins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6" name="Picture 4" descr="http://4.bp.blogspot.com/-igORQHSouUw/TuMegc24SnI/AAAAAAAADzI/QsUQP6wTdUo/s1600/28+la+Grave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5320153" cy="35283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4" name="Picture 2" descr="Écrins - evropský Kavk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5030416" cy="22322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Národní park </a:t>
            </a:r>
            <a:r>
              <a:rPr lang="cs-CZ" sz="6000" b="1" dirty="0" err="1" smtClean="0">
                <a:latin typeface="Arabic Typesetting" pitchFamily="66" charset="-78"/>
                <a:cs typeface="Arabic Typesetting" pitchFamily="66" charset="-78"/>
              </a:rPr>
              <a:t>Vanoise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 descr="http://upload.wikimedia.org/wikipedia/commons/thumb/3/34/Vanoise_National_Park.JPG/640px-Vanoise_National_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727869" cy="49685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700" name="Picture 4" descr="http://upload.wikimedia.org/wikipedia/commons/c/c7/Vano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5046707" cy="378503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Národní park Réunion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4" name="Picture 4" descr="http://botany.cz/foto/re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16850"/>
            <a:ext cx="4716016" cy="35411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2" name="Picture 2" descr="http://upload.wikimedia.org/wikipedia/commons/thumb/a/a5/View_on_Mafate.jpg/1280px-View_on_Maf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124744"/>
            <a:ext cx="5508104" cy="413107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chráněná místa ve Francii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10 národních parků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290 přírodních rezervací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přes 100 000 ha území spadajících pod ochranu pobřeží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48 regionálních přírodních parků</a:t>
            </a:r>
            <a:endParaRPr lang="cs-CZ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rava.jpg"/>
          <p:cNvPicPr>
            <a:picLocks noChangeAspect="1"/>
          </p:cNvPicPr>
          <p:nvPr/>
        </p:nvPicPr>
        <p:blipFill>
          <a:blip r:embed="rId2" cstate="print"/>
          <a:srcRect l="6090" r="3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Arabic Typesetting" pitchFamily="66" charset="-78"/>
                <a:cs typeface="Arabic Typesetting" pitchFamily="66" charset="-78"/>
              </a:rPr>
              <a:t>lesy</a:t>
            </a:r>
            <a:endParaRPr lang="cs-CZ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pokrývají 15 mil.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h</a:t>
            </a:r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a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27% je veřejným majetkem státu a obcí</a:t>
            </a:r>
          </a:p>
          <a:p>
            <a:r>
              <a:rPr lang="cs-CZ" sz="4000" b="1" dirty="0" smtClean="0">
                <a:latin typeface="Arabic Typesetting" pitchFamily="66" charset="-78"/>
                <a:cs typeface="Arabic Typesetting" pitchFamily="66" charset="-78"/>
              </a:rPr>
              <a:t>poškození </a:t>
            </a:r>
            <a:r>
              <a:rPr lang="cs-CZ" sz="4000" b="1" dirty="0">
                <a:latin typeface="Arabic Typesetting" pitchFamily="66" charset="-78"/>
                <a:cs typeface="Arabic Typesetting" pitchFamily="66" charset="-78"/>
              </a:rPr>
              <a:t>lesů z kyselých dešťů, znečišťování ovzduší průmyslovými a automobilovými emisemi, znečištění vod městskými odpady, zemědělské přívaly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392</Words>
  <Application>Microsoft Office PowerPoint</Application>
  <PresentationFormat>Předvádění na obrazovce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Francie</vt:lpstr>
      <vt:lpstr>Snímek 2</vt:lpstr>
      <vt:lpstr>národní parky</vt:lpstr>
      <vt:lpstr>Národní park Cévennes</vt:lpstr>
      <vt:lpstr>Národní park Écrins</vt:lpstr>
      <vt:lpstr>Národní park Vanoise</vt:lpstr>
      <vt:lpstr>Národní park Réunion</vt:lpstr>
      <vt:lpstr>chráněná místa ve Francii</vt:lpstr>
      <vt:lpstr>lesy</vt:lpstr>
      <vt:lpstr>zahrady</vt:lpstr>
      <vt:lpstr>zahrada u zámku na Loire</vt:lpstr>
      <vt:lpstr>francouzská zámecká zahrada: Želiv</vt:lpstr>
      <vt:lpstr>výškové extrémy</vt:lpstr>
      <vt:lpstr>přírodní zdroje</vt:lpstr>
      <vt:lpstr>rybolov</vt:lpstr>
      <vt:lpstr>využívaná půda</vt:lpstr>
      <vt:lpstr>přírodní nebezpečí</vt:lpstr>
      <vt:lpstr>cestovní ruch</vt:lpstr>
      <vt:lpstr>nejčastější navštěvovaná přírodní místa</vt:lpstr>
      <vt:lpstr>zdroje:</vt:lpstr>
      <vt:lpstr>autoři: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Francie</dc:title>
  <dc:creator>PCA</dc:creator>
  <cp:lastModifiedBy>jazykovka</cp:lastModifiedBy>
  <cp:revision>33</cp:revision>
  <dcterms:created xsi:type="dcterms:W3CDTF">2014-05-23T06:13:45Z</dcterms:created>
  <dcterms:modified xsi:type="dcterms:W3CDTF">2014-06-19T07:36:13Z</dcterms:modified>
</cp:coreProperties>
</file>